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86" r:id="rId4"/>
    <p:sldId id="271" r:id="rId5"/>
    <p:sldId id="277" r:id="rId6"/>
    <p:sldId id="258" r:id="rId7"/>
    <p:sldId id="285" r:id="rId8"/>
    <p:sldId id="287" r:id="rId9"/>
    <p:sldId id="295" r:id="rId10"/>
    <p:sldId id="257" r:id="rId11"/>
    <p:sldId id="270" r:id="rId12"/>
    <p:sldId id="259" r:id="rId13"/>
    <p:sldId id="260" r:id="rId14"/>
    <p:sldId id="272" r:id="rId15"/>
    <p:sldId id="291" r:id="rId16"/>
    <p:sldId id="290" r:id="rId17"/>
    <p:sldId id="262" r:id="rId18"/>
    <p:sldId id="274" r:id="rId19"/>
    <p:sldId id="264" r:id="rId20"/>
    <p:sldId id="289" r:id="rId21"/>
    <p:sldId id="294" r:id="rId22"/>
    <p:sldId id="265" r:id="rId23"/>
    <p:sldId id="266" r:id="rId24"/>
    <p:sldId id="292" r:id="rId25"/>
    <p:sldId id="279" r:id="rId26"/>
    <p:sldId id="280" r:id="rId27"/>
    <p:sldId id="281" r:id="rId28"/>
    <p:sldId id="283" r:id="rId29"/>
    <p:sldId id="284"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5" d="100"/>
          <a:sy n="85"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403FF70-5BF0-455A-9EC7-B890D266F52F}" type="datetimeFigureOut">
              <a:rPr lang="it-IT" smtClean="0"/>
              <a:t>08/10/2022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EEEA2F-7195-4C26-AF4E-F913F19D66E6}"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8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03FF70-5BF0-455A-9EC7-B890D266F52F}" type="datetimeFigureOut">
              <a:rPr lang="it-IT" smtClean="0"/>
              <a:t>08/10/2022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129374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03FF70-5BF0-455A-9EC7-B890D266F52F}" type="datetimeFigureOut">
              <a:rPr lang="it-IT" smtClean="0"/>
              <a:t>08/10/2022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350821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03FF70-5BF0-455A-9EC7-B890D266F52F}" type="datetimeFigureOut">
              <a:rPr lang="it-IT" smtClean="0"/>
              <a:t>08/10/2022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310885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03FF70-5BF0-455A-9EC7-B890D266F52F}" type="datetimeFigureOut">
              <a:rPr lang="it-IT" smtClean="0"/>
              <a:t>08/10/2022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EEEA2F-7195-4C26-AF4E-F913F19D66E6}"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98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403FF70-5BF0-455A-9EC7-B890D266F52F}" type="datetimeFigureOut">
              <a:rPr lang="it-IT" smtClean="0"/>
              <a:t>08/10/2022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345782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403FF70-5BF0-455A-9EC7-B890D266F52F}" type="datetimeFigureOut">
              <a:rPr lang="it-IT" smtClean="0"/>
              <a:t>08/10/2022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73722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403FF70-5BF0-455A-9EC7-B890D266F52F}" type="datetimeFigureOut">
              <a:rPr lang="it-IT" smtClean="0"/>
              <a:t>08/10/2022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91423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03FF70-5BF0-455A-9EC7-B890D266F52F}" type="datetimeFigureOut">
              <a:rPr lang="it-IT" smtClean="0"/>
              <a:t>08/10/2022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283798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03FF70-5BF0-455A-9EC7-B890D266F52F}" type="datetimeFigureOut">
              <a:rPr lang="it-IT" smtClean="0"/>
              <a:t>08/10/2022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EEEA2F-7195-4C26-AF4E-F913F19D66E6}" type="slidenum">
              <a:rPr lang="it-IT" smtClean="0"/>
              <a:t>‹N›</a:t>
            </a:fld>
            <a:endParaRPr lang="it-IT"/>
          </a:p>
        </p:txBody>
      </p:sp>
    </p:spTree>
    <p:extLst>
      <p:ext uri="{BB962C8B-B14F-4D97-AF65-F5344CB8AC3E}">
        <p14:creationId xmlns:p14="http://schemas.microsoft.com/office/powerpoint/2010/main" val="428681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03FF70-5BF0-455A-9EC7-B890D266F52F}" type="datetimeFigureOut">
              <a:rPr lang="it-IT" smtClean="0"/>
              <a:t>08/10/2022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EEEA2F-7195-4C26-AF4E-F913F19D66E6}" type="slidenum">
              <a:rPr lang="it-IT" smtClean="0"/>
              <a:t>‹N›</a:t>
            </a:fld>
            <a:endParaRPr lang="it-IT"/>
          </a:p>
        </p:txBody>
      </p:sp>
    </p:spTree>
    <p:extLst>
      <p:ext uri="{BB962C8B-B14F-4D97-AF65-F5344CB8AC3E}">
        <p14:creationId xmlns:p14="http://schemas.microsoft.com/office/powerpoint/2010/main" val="265409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03FF70-5BF0-455A-9EC7-B890D266F52F}" type="datetimeFigureOut">
              <a:rPr lang="it-IT" smtClean="0"/>
              <a:t>08/10/2022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EEEA2F-7195-4C26-AF4E-F913F19D66E6}"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328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ontro con un cinghiale | Clinica Veterinaria Modena Sud">
            <a:extLst>
              <a:ext uri="{FF2B5EF4-FFF2-40B4-BE49-F238E27FC236}">
                <a16:creationId xmlns:a16="http://schemas.microsoft.com/office/drawing/2014/main" id="{9446EF5B-1B73-E088-2FCB-EC34F2D34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 y="8965"/>
            <a:ext cx="12207620" cy="6389926"/>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4">
            <a:extLst>
              <a:ext uri="{FF2B5EF4-FFF2-40B4-BE49-F238E27FC236}">
                <a16:creationId xmlns:a16="http://schemas.microsoft.com/office/drawing/2014/main" id="{2150C209-9186-86E5-35DC-FF31AD48E4A5}"/>
              </a:ext>
            </a:extLst>
          </p:cNvPr>
          <p:cNvSpPr>
            <a:spLocks noGrp="1"/>
          </p:cNvSpPr>
          <p:nvPr>
            <p:ph type="body" sz="half" idx="4294967295"/>
          </p:nvPr>
        </p:nvSpPr>
        <p:spPr>
          <a:xfrm>
            <a:off x="5039360" y="4455795"/>
            <a:ext cx="2641600" cy="590550"/>
          </a:xfrm>
        </p:spPr>
        <p:txBody>
          <a:bodyPr>
            <a:normAutofit/>
          </a:bodyPr>
          <a:lstStyle/>
          <a:p>
            <a:r>
              <a:rPr lang="it-IT" sz="2000" b="1" dirty="0">
                <a:solidFill>
                  <a:schemeClr val="bg1"/>
                </a:solidFill>
              </a:rPr>
              <a:t>Bari 11 ottobre 2022</a:t>
            </a:r>
          </a:p>
        </p:txBody>
      </p:sp>
      <p:sp>
        <p:nvSpPr>
          <p:cNvPr id="15" name="Rettangolo 14">
            <a:extLst>
              <a:ext uri="{FF2B5EF4-FFF2-40B4-BE49-F238E27FC236}">
                <a16:creationId xmlns:a16="http://schemas.microsoft.com/office/drawing/2014/main" id="{D98B6CC5-D613-EED5-3120-9BD094C54474}"/>
              </a:ext>
            </a:extLst>
          </p:cNvPr>
          <p:cNvSpPr/>
          <p:nvPr/>
        </p:nvSpPr>
        <p:spPr>
          <a:xfrm>
            <a:off x="-15620" y="5307085"/>
            <a:ext cx="12223239" cy="1687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6EA33ED-8EB0-FEF1-8E7C-74C42B13CE43}"/>
              </a:ext>
            </a:extLst>
          </p:cNvPr>
          <p:cNvPicPr>
            <a:picLocks noChangeAspect="1"/>
          </p:cNvPicPr>
          <p:nvPr/>
        </p:nvPicPr>
        <p:blipFill rotWithShape="1">
          <a:blip r:embed="rId3"/>
          <a:srcRect l="13715" t="16166" r="13097" b="18309"/>
          <a:stretch/>
        </p:blipFill>
        <p:spPr>
          <a:xfrm>
            <a:off x="9550400" y="5573352"/>
            <a:ext cx="1930400" cy="908728"/>
          </a:xfrm>
          <a:prstGeom prst="rect">
            <a:avLst/>
          </a:prstGeom>
        </p:spPr>
      </p:pic>
      <p:sp>
        <p:nvSpPr>
          <p:cNvPr id="16" name="Rettangolo 15">
            <a:extLst>
              <a:ext uri="{FF2B5EF4-FFF2-40B4-BE49-F238E27FC236}">
                <a16:creationId xmlns:a16="http://schemas.microsoft.com/office/drawing/2014/main" id="{3424D09A-1728-510B-A5A0-8D22DE7DF7D8}"/>
              </a:ext>
            </a:extLst>
          </p:cNvPr>
          <p:cNvSpPr/>
          <p:nvPr/>
        </p:nvSpPr>
        <p:spPr>
          <a:xfrm>
            <a:off x="0" y="5295688"/>
            <a:ext cx="12191999" cy="89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D5095B92-C820-8B6B-9A60-4A891B65E287}"/>
              </a:ext>
            </a:extLst>
          </p:cNvPr>
          <p:cNvSpPr txBox="1"/>
          <p:nvPr/>
        </p:nvSpPr>
        <p:spPr>
          <a:xfrm>
            <a:off x="284480" y="5573352"/>
            <a:ext cx="6949440" cy="1231106"/>
          </a:xfrm>
          <a:prstGeom prst="rect">
            <a:avLst/>
          </a:prstGeom>
          <a:noFill/>
        </p:spPr>
        <p:txBody>
          <a:bodyPr wrap="square" rtlCol="0">
            <a:spAutoFit/>
          </a:bodyPr>
          <a:lstStyle/>
          <a:p>
            <a:pPr algn="just"/>
            <a:r>
              <a:rPr lang="it-IT" sz="2800" b="1" dirty="0">
                <a:solidFill>
                  <a:schemeClr val="accent1"/>
                </a:solidFill>
              </a:rPr>
              <a:t>Applicazione del PRIU per il </a:t>
            </a:r>
            <a:r>
              <a:rPr lang="it-IT" sz="2800" b="1" dirty="0" err="1">
                <a:solidFill>
                  <a:schemeClr val="accent1"/>
                </a:solidFill>
              </a:rPr>
              <a:t>depopolamento</a:t>
            </a:r>
            <a:r>
              <a:rPr lang="it-IT" sz="2800" b="1" dirty="0">
                <a:solidFill>
                  <a:schemeClr val="accent1"/>
                </a:solidFill>
              </a:rPr>
              <a:t> della specie cinghiale allo stato selvatico</a:t>
            </a:r>
          </a:p>
          <a:p>
            <a:endParaRPr lang="it-IT" dirty="0"/>
          </a:p>
        </p:txBody>
      </p:sp>
      <p:sp>
        <p:nvSpPr>
          <p:cNvPr id="18" name="CasellaDiTesto 17">
            <a:extLst>
              <a:ext uri="{FF2B5EF4-FFF2-40B4-BE49-F238E27FC236}">
                <a16:creationId xmlns:a16="http://schemas.microsoft.com/office/drawing/2014/main" id="{0B9477DA-013B-7222-3183-0EE391D3BAE8}"/>
              </a:ext>
            </a:extLst>
          </p:cNvPr>
          <p:cNvSpPr txBox="1"/>
          <p:nvPr/>
        </p:nvSpPr>
        <p:spPr>
          <a:xfrm>
            <a:off x="9540240" y="6334760"/>
            <a:ext cx="1930400" cy="430887"/>
          </a:xfrm>
          <a:prstGeom prst="rect">
            <a:avLst/>
          </a:prstGeom>
          <a:noFill/>
        </p:spPr>
        <p:txBody>
          <a:bodyPr wrap="square" rtlCol="0">
            <a:spAutoFit/>
          </a:bodyPr>
          <a:lstStyle/>
          <a:p>
            <a:pPr algn="ctr"/>
            <a:r>
              <a:rPr lang="it-IT" sz="1100" dirty="0"/>
              <a:t>Sezione promozione della salute e del benessere</a:t>
            </a:r>
          </a:p>
        </p:txBody>
      </p:sp>
    </p:spTree>
    <p:extLst>
      <p:ext uri="{BB962C8B-B14F-4D97-AF65-F5344CB8AC3E}">
        <p14:creationId xmlns:p14="http://schemas.microsoft.com/office/powerpoint/2010/main" val="205330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9" name="CasellaDiTesto 8">
            <a:extLst>
              <a:ext uri="{FF2B5EF4-FFF2-40B4-BE49-F238E27FC236}">
                <a16:creationId xmlns:a16="http://schemas.microsoft.com/office/drawing/2014/main" id="{8000D6BE-B1A0-1162-4A84-C9F73DAA561D}"/>
              </a:ext>
            </a:extLst>
          </p:cNvPr>
          <p:cNvSpPr txBox="1"/>
          <p:nvPr/>
        </p:nvSpPr>
        <p:spPr>
          <a:xfrm>
            <a:off x="1024217" y="2812317"/>
            <a:ext cx="10143564" cy="2031325"/>
          </a:xfrm>
          <a:prstGeom prst="rect">
            <a:avLst/>
          </a:prstGeom>
          <a:noFill/>
        </p:spPr>
        <p:txBody>
          <a:bodyPr wrap="square">
            <a:spAutoFit/>
          </a:bodyPr>
          <a:lstStyle/>
          <a:p>
            <a:pPr algn="just"/>
            <a:r>
              <a:rPr lang="it-IT" dirty="0"/>
              <a:t>L’incontrollato aumento quantitativo e distributivo di alcune specie di Ungulati ha prodotto, sul territorio regionale, situazioni del tutto nuove, come la presenza di un numero significativo di cinghiali anche nelle aree urbane, creando l’esigenza di adattare i modelli gestionali esistenti per poter affrontare in modo corretto ed efficace la gestione della specie anche in tali contesti resi complessi dai molteplici risvolti connessi  al rapporto tra la specie e la popolazione umana; inoltre il proliferare incontrollato soprattutto dei cinghiali ha aggravato i pericoli per le persone, con l’aumento degli incidenti e dei danni all’agricoltura causati da tali animali, sempre più diffusi anche nel contesto urbano;</a:t>
            </a:r>
          </a:p>
        </p:txBody>
      </p:sp>
      <p:sp>
        <p:nvSpPr>
          <p:cNvPr id="10" name="Titolo 9">
            <a:extLst>
              <a:ext uri="{FF2B5EF4-FFF2-40B4-BE49-F238E27FC236}">
                <a16:creationId xmlns:a16="http://schemas.microsoft.com/office/drawing/2014/main" id="{F82D14B5-6428-5956-6EE1-B81AC3DE4F73}"/>
              </a:ext>
            </a:extLst>
          </p:cNvPr>
          <p:cNvSpPr>
            <a:spLocks noGrp="1"/>
          </p:cNvSpPr>
          <p:nvPr>
            <p:ph type="title"/>
          </p:nvPr>
        </p:nvSpPr>
        <p:spPr>
          <a:xfrm>
            <a:off x="1097281" y="302217"/>
            <a:ext cx="7556462" cy="1435143"/>
          </a:xfrm>
        </p:spPr>
        <p:txBody>
          <a:bodyPr>
            <a:normAutofit/>
          </a:bodyPr>
          <a:lstStyle/>
          <a:p>
            <a:pPr algn="just"/>
            <a:r>
              <a:rPr lang="it-IT" sz="2800" dirty="0"/>
              <a:t>DELIBERAZIONE DELLA GIUNTA REGIONALE 9 agosto 2022, n. 1193</a:t>
            </a:r>
          </a:p>
        </p:txBody>
      </p:sp>
      <p:sp>
        <p:nvSpPr>
          <p:cNvPr id="12" name="CasellaDiTesto 11">
            <a:extLst>
              <a:ext uri="{FF2B5EF4-FFF2-40B4-BE49-F238E27FC236}">
                <a16:creationId xmlns:a16="http://schemas.microsoft.com/office/drawing/2014/main" id="{58E21CBC-C654-F42B-E9EE-313A4FC7D242}"/>
              </a:ext>
            </a:extLst>
          </p:cNvPr>
          <p:cNvSpPr txBox="1"/>
          <p:nvPr/>
        </p:nvSpPr>
        <p:spPr>
          <a:xfrm>
            <a:off x="1097280" y="1749217"/>
            <a:ext cx="9832981" cy="646331"/>
          </a:xfrm>
          <a:prstGeom prst="rect">
            <a:avLst/>
          </a:prstGeom>
          <a:noFill/>
        </p:spPr>
        <p:txBody>
          <a:bodyPr wrap="square" rtlCol="0">
            <a:spAutoFit/>
          </a:bodyPr>
          <a:lstStyle/>
          <a:p>
            <a:r>
              <a:rPr lang="it-IT" i="1" dirty="0">
                <a:solidFill>
                  <a:schemeClr val="tx1">
                    <a:lumMod val="65000"/>
                    <a:lumOff val="35000"/>
                  </a:schemeClr>
                </a:solidFill>
              </a:rPr>
              <a:t>Approvazione Disciplinari per la gestione della “Caccia di Selezione” al Cinghiale, Cervidi e Bovidi nel</a:t>
            </a:r>
          </a:p>
          <a:p>
            <a:r>
              <a:rPr lang="it-IT" i="1" dirty="0">
                <a:solidFill>
                  <a:schemeClr val="tx1">
                    <a:lumMod val="65000"/>
                    <a:lumOff val="35000"/>
                  </a:schemeClr>
                </a:solidFill>
              </a:rPr>
              <a:t>territorio regionale</a:t>
            </a:r>
          </a:p>
        </p:txBody>
      </p:sp>
    </p:spTree>
    <p:extLst>
      <p:ext uri="{BB962C8B-B14F-4D97-AF65-F5344CB8AC3E}">
        <p14:creationId xmlns:p14="http://schemas.microsoft.com/office/powerpoint/2010/main" val="46973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10058400" cy="1298089"/>
          </a:xfrm>
        </p:spPr>
        <p:txBody>
          <a:bodyPr/>
          <a:lstStyle/>
          <a:p>
            <a:r>
              <a:rPr lang="it-IT" dirty="0"/>
              <a:t>Calendario venatorio 2022-2023</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2867808" y="2260787"/>
            <a:ext cx="6456381" cy="2862322"/>
          </a:xfrm>
          <a:prstGeom prst="rect">
            <a:avLst/>
          </a:prstGeom>
          <a:noFill/>
        </p:spPr>
        <p:txBody>
          <a:bodyPr wrap="square" rtlCol="0">
            <a:spAutoFit/>
          </a:bodyPr>
          <a:lstStyle/>
          <a:p>
            <a:pPr algn="ctr"/>
            <a:r>
              <a:rPr lang="it-IT" dirty="0"/>
              <a:t>ART. 7</a:t>
            </a:r>
          </a:p>
          <a:p>
            <a:pPr algn="ctr"/>
            <a:r>
              <a:rPr lang="it-IT" dirty="0"/>
              <a:t>Carniere consentito</a:t>
            </a:r>
          </a:p>
          <a:p>
            <a:pPr algn="ctr"/>
            <a:endParaRPr lang="it-IT" dirty="0"/>
          </a:p>
          <a:p>
            <a:pPr algn="just"/>
            <a:r>
              <a:rPr lang="it-IT" dirty="0"/>
              <a:t>In ciascuna giornata di caccia è consentito l’abbattimento, per ogni</a:t>
            </a:r>
          </a:p>
          <a:p>
            <a:pPr algn="just"/>
            <a:r>
              <a:rPr lang="it-IT" dirty="0"/>
              <a:t>titolare di licenza, del seguente numero massimo di capi:</a:t>
            </a:r>
          </a:p>
          <a:p>
            <a:pPr algn="just"/>
            <a:r>
              <a:rPr lang="it-IT" dirty="0"/>
              <a:t>Selvaggina stanziale:</a:t>
            </a:r>
          </a:p>
          <a:p>
            <a:pPr algn="just"/>
            <a:r>
              <a:rPr lang="it-IT" dirty="0"/>
              <a:t>n. 2 capi, di cui una sola lepre, fatta eccezione per gli ungulati il cui</a:t>
            </a:r>
          </a:p>
          <a:p>
            <a:pPr algn="just"/>
            <a:r>
              <a:rPr lang="it-IT" dirty="0"/>
              <a:t>numero non può superare un capo annuale escluso per il </a:t>
            </a:r>
            <a:r>
              <a:rPr lang="it-IT" b="1" dirty="0"/>
              <a:t>cinghiale</a:t>
            </a:r>
          </a:p>
          <a:p>
            <a:pPr algn="just"/>
            <a:r>
              <a:rPr lang="it-IT" dirty="0"/>
              <a:t>per il quale è consentito l’abbattimento di </a:t>
            </a:r>
            <a:r>
              <a:rPr lang="it-IT" b="1" dirty="0"/>
              <a:t>un capo per giornata di caccia</a:t>
            </a:r>
            <a:r>
              <a:rPr lang="it-IT" dirty="0"/>
              <a:t> secondo l’eventuale regolamento emanato dalla Regione. </a:t>
            </a:r>
          </a:p>
        </p:txBody>
      </p:sp>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4610AE00-A92B-CC3B-7258-991B73A98181}"/>
              </a:ext>
            </a:extLst>
          </p:cNvPr>
          <p:cNvSpPr txBox="1"/>
          <p:nvPr/>
        </p:nvSpPr>
        <p:spPr>
          <a:xfrm>
            <a:off x="1097280" y="1737360"/>
            <a:ext cx="8866094" cy="369332"/>
          </a:xfrm>
          <a:prstGeom prst="rect">
            <a:avLst/>
          </a:prstGeom>
          <a:noFill/>
        </p:spPr>
        <p:txBody>
          <a:bodyPr wrap="square" rtlCol="0">
            <a:spAutoFit/>
          </a:bodyPr>
          <a:lstStyle/>
          <a:p>
            <a:r>
              <a:rPr lang="it-IT" i="1" dirty="0">
                <a:solidFill>
                  <a:schemeClr val="tx1">
                    <a:lumMod val="65000"/>
                    <a:lumOff val="35000"/>
                  </a:schemeClr>
                </a:solidFill>
              </a:rPr>
              <a:t>Deliberazione della Giunta Regionale N. 1058 del 25/07/2022</a:t>
            </a:r>
          </a:p>
        </p:txBody>
      </p:sp>
    </p:spTree>
    <p:extLst>
      <p:ext uri="{BB962C8B-B14F-4D97-AF65-F5344CB8AC3E}">
        <p14:creationId xmlns:p14="http://schemas.microsoft.com/office/powerpoint/2010/main" val="364351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Destino delle carni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2439197"/>
            <a:ext cx="9551894" cy="2585323"/>
          </a:xfrm>
          <a:prstGeom prst="rect">
            <a:avLst/>
          </a:prstGeom>
          <a:noFill/>
        </p:spPr>
        <p:txBody>
          <a:bodyPr wrap="square" rtlCol="0">
            <a:spAutoFit/>
          </a:bodyPr>
          <a:lstStyle/>
          <a:p>
            <a:r>
              <a:rPr lang="it-IT" dirty="0"/>
              <a:t>I cinghiali abbattuti durante l’attività venatoria o le loro carni, possono avere le seguenti destinazioni:</a:t>
            </a:r>
          </a:p>
          <a:p>
            <a:r>
              <a:rPr lang="it-IT" dirty="0"/>
              <a:t> </a:t>
            </a:r>
          </a:p>
          <a:p>
            <a:pPr marL="285750" indent="-285750">
              <a:buFont typeface="Arial" panose="020B0604020202020204" pitchFamily="34" charset="0"/>
              <a:buChar char="•"/>
            </a:pPr>
            <a:r>
              <a:rPr lang="it-IT" b="1" dirty="0"/>
              <a:t>autoconsumo</a:t>
            </a:r>
            <a:r>
              <a:rPr lang="it-IT" dirty="0"/>
              <a:t> da parte del cacciatore o dell'assegnatario del capo abbattuto in un Piano di controllo;</a:t>
            </a:r>
          </a:p>
          <a:p>
            <a:pPr marL="285750" indent="-285750">
              <a:buFont typeface="Arial" panose="020B0604020202020204" pitchFamily="34" charset="0"/>
              <a:buChar char="•"/>
            </a:pPr>
            <a:r>
              <a:rPr lang="it-IT" dirty="0"/>
              <a:t>immissione sul mercato come fornitura </a:t>
            </a:r>
            <a:r>
              <a:rPr lang="it-IT" b="1" dirty="0"/>
              <a:t>diretta di piccoli quantitativi</a:t>
            </a:r>
            <a:r>
              <a:rPr lang="it-IT" dirty="0"/>
              <a:t> di carne da parte del cacciatore al consumatore finale o a un dettagliante in ambito locale; </a:t>
            </a:r>
          </a:p>
          <a:p>
            <a:pPr marL="285750" indent="-285750">
              <a:buFont typeface="Arial" panose="020B0604020202020204" pitchFamily="34" charset="0"/>
              <a:buChar char="•"/>
            </a:pPr>
            <a:r>
              <a:rPr lang="it-IT" dirty="0"/>
              <a:t>introduzione in </a:t>
            </a:r>
            <a:r>
              <a:rPr lang="it-IT" b="1" dirty="0"/>
              <a:t>centro di raccolta</a:t>
            </a:r>
            <a:r>
              <a:rPr lang="it-IT" dirty="0"/>
              <a:t> di selvaggina cacciata; </a:t>
            </a:r>
          </a:p>
          <a:p>
            <a:pPr marL="285750" indent="-285750">
              <a:buFont typeface="Arial" panose="020B0604020202020204" pitchFamily="34" charset="0"/>
              <a:buChar char="•"/>
            </a:pPr>
            <a:r>
              <a:rPr lang="it-IT" dirty="0"/>
              <a:t>immissione sul mercato ai fini della commercializzazione attraverso uno </a:t>
            </a:r>
            <a:r>
              <a:rPr lang="it-IT" b="1" dirty="0"/>
              <a:t>stabilimento riconosciuto</a:t>
            </a:r>
            <a:r>
              <a:rPr lang="it-IT" dirty="0"/>
              <a:t>. </a:t>
            </a:r>
          </a:p>
        </p:txBody>
      </p:sp>
      <p:sp>
        <p:nvSpPr>
          <p:cNvPr id="3" name="CasellaDiTesto 2">
            <a:extLst>
              <a:ext uri="{FF2B5EF4-FFF2-40B4-BE49-F238E27FC236}">
                <a16:creationId xmlns:a16="http://schemas.microsoft.com/office/drawing/2014/main" id="{87205259-7053-AD80-75E7-5B14EAA7106A}"/>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33F57E7C-655B-8203-66D9-9AE6D6D53DD0}"/>
              </a:ext>
            </a:extLst>
          </p:cNvPr>
          <p:cNvSpPr txBox="1"/>
          <p:nvPr/>
        </p:nvSpPr>
        <p:spPr>
          <a:xfrm>
            <a:off x="1097280" y="1686610"/>
            <a:ext cx="9866555" cy="584775"/>
          </a:xfrm>
          <a:prstGeom prst="rect">
            <a:avLst/>
          </a:prstGeom>
          <a:noFill/>
        </p:spPr>
        <p:txBody>
          <a:bodyPr wrap="square" rtlCol="0">
            <a:spAutoFit/>
          </a:bodyPr>
          <a:lstStyle/>
          <a:p>
            <a:r>
              <a:rPr lang="it-IT" sz="1600" i="1" dirty="0">
                <a:solidFill>
                  <a:schemeClr val="tx1">
                    <a:lumMod val="65000"/>
                    <a:lumOff val="35000"/>
                  </a:schemeClr>
                </a:solidFill>
              </a:rPr>
              <a:t>Deliberazione della Giunta Regionale N. 1283 del 19/09/2022 : Recepimento Intesa 34/CSR del 25 marzo 2021, concernente linee guida in materia di igiene delle carni di selvaggina selvatica</a:t>
            </a:r>
          </a:p>
        </p:txBody>
      </p:sp>
    </p:spTree>
    <p:extLst>
      <p:ext uri="{BB962C8B-B14F-4D97-AF65-F5344CB8AC3E}">
        <p14:creationId xmlns:p14="http://schemas.microsoft.com/office/powerpoint/2010/main" val="281818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Autoconsumo</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2319169" y="2632234"/>
            <a:ext cx="7553662" cy="1754326"/>
          </a:xfrm>
          <a:prstGeom prst="rect">
            <a:avLst/>
          </a:prstGeom>
          <a:noFill/>
        </p:spPr>
        <p:txBody>
          <a:bodyPr wrap="square" rtlCol="0">
            <a:spAutoFit/>
          </a:bodyPr>
          <a:lstStyle/>
          <a:p>
            <a:pPr algn="just"/>
            <a:r>
              <a:rPr lang="it-IT" dirty="0"/>
              <a:t>Per autoconsumo si intende il consumo domestico privato, escluso dal campo di applicazione dei regolamenti del pacchetto igiene.</a:t>
            </a:r>
          </a:p>
          <a:p>
            <a:pPr algn="just"/>
            <a:endParaRPr lang="it-IT" dirty="0"/>
          </a:p>
          <a:p>
            <a:pPr algn="just"/>
            <a:r>
              <a:rPr lang="it-IT" dirty="0"/>
              <a:t>Le Regioni e le Province autonome adottano misure per incentivare la consegna da parte dei cacciatori dei campioni di muscolo di animali sensibili all’infestazione da parte di </a:t>
            </a:r>
            <a:r>
              <a:rPr lang="it-IT" i="1" dirty="0" err="1"/>
              <a:t>Trichinella</a:t>
            </a:r>
            <a:r>
              <a:rPr lang="it-IT" dirty="0"/>
              <a:t> spp. . </a:t>
            </a:r>
          </a:p>
        </p:txBody>
      </p:sp>
      <p:sp>
        <p:nvSpPr>
          <p:cNvPr id="3" name="CasellaDiTesto 2">
            <a:extLst>
              <a:ext uri="{FF2B5EF4-FFF2-40B4-BE49-F238E27FC236}">
                <a16:creationId xmlns:a16="http://schemas.microsoft.com/office/drawing/2014/main" id="{3AD86D10-2607-18ED-3CEC-6E32C0AEF848}"/>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DD79EA96-96ED-4F81-AA37-1B6013C9DC75}"/>
              </a:ext>
            </a:extLst>
          </p:cNvPr>
          <p:cNvSpPr txBox="1"/>
          <p:nvPr/>
        </p:nvSpPr>
        <p:spPr>
          <a:xfrm>
            <a:off x="1097280" y="1686610"/>
            <a:ext cx="9866555" cy="830997"/>
          </a:xfrm>
          <a:prstGeom prst="rect">
            <a:avLst/>
          </a:prstGeom>
          <a:noFill/>
        </p:spPr>
        <p:txBody>
          <a:bodyPr wrap="square" rtlCol="0">
            <a:spAutoFit/>
          </a:bodyPr>
          <a:lstStyle/>
          <a:p>
            <a:r>
              <a:rPr lang="it-IT" sz="1600" i="1" dirty="0">
                <a:solidFill>
                  <a:schemeClr val="tx1">
                    <a:lumMod val="65000"/>
                    <a:lumOff val="35000"/>
                  </a:schemeClr>
                </a:solidFill>
              </a:rPr>
              <a:t>Deliberazione della Giunta Regionale N. 1283 del 19/09/2022 : Recepimento Intesa 34/CSR del 25 marzo 2021, concernente linee guida in materia di igiene delle carni di selvaggina selvatica</a:t>
            </a:r>
          </a:p>
          <a:p>
            <a:endParaRPr lang="it-IT" sz="1600" i="1" dirty="0">
              <a:solidFill>
                <a:schemeClr val="tx1">
                  <a:lumMod val="65000"/>
                  <a:lumOff val="35000"/>
                </a:schemeClr>
              </a:solidFill>
            </a:endParaRPr>
          </a:p>
        </p:txBody>
      </p:sp>
    </p:spTree>
    <p:extLst>
      <p:ext uri="{BB962C8B-B14F-4D97-AF65-F5344CB8AC3E}">
        <p14:creationId xmlns:p14="http://schemas.microsoft.com/office/powerpoint/2010/main" val="191311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Autoconsumo</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2231385"/>
            <a:ext cx="9551894" cy="3693319"/>
          </a:xfrm>
          <a:prstGeom prst="rect">
            <a:avLst/>
          </a:prstGeom>
          <a:noFill/>
        </p:spPr>
        <p:txBody>
          <a:bodyPr wrap="square" rtlCol="0">
            <a:spAutoFit/>
          </a:bodyPr>
          <a:lstStyle/>
          <a:p>
            <a:r>
              <a:rPr lang="it-IT" dirty="0"/>
              <a:t>Il cacciatore è tenuto:</a:t>
            </a:r>
          </a:p>
          <a:p>
            <a:r>
              <a:rPr lang="it-IT" dirty="0"/>
              <a:t>− dopo l’abbattimento a privare dei visceri le carcasse dei cinghiali il più rapidamente possibile e, se necessario provvedere al dissanguamento;</a:t>
            </a:r>
          </a:p>
          <a:p>
            <a:r>
              <a:rPr lang="it-IT" dirty="0"/>
              <a:t>− comunicare </a:t>
            </a:r>
            <a:r>
              <a:rPr lang="it-IT" b="1" dirty="0"/>
              <a:t>allo SVET B, senza indebito ritardo</a:t>
            </a:r>
            <a:r>
              <a:rPr lang="it-IT" dirty="0"/>
              <a:t>, l’avvenuto abbattimento di un cinghiale e </a:t>
            </a:r>
            <a:r>
              <a:rPr lang="it-IT" b="1" dirty="0"/>
              <a:t>identifica la carcassa </a:t>
            </a:r>
            <a:r>
              <a:rPr lang="it-IT" dirty="0"/>
              <a:t>mediante una fascetta o un marchio, in cui vengono riportati almeno le seguenti informazioni: codice fiscale del cacciatore, data di abbattimento e progressivo numerico</a:t>
            </a:r>
          </a:p>
          <a:p>
            <a:r>
              <a:rPr lang="it-IT" dirty="0"/>
              <a:t>nel caso in cui siano abbattuti più capi;</a:t>
            </a:r>
          </a:p>
          <a:p>
            <a:r>
              <a:rPr lang="it-IT" dirty="0"/>
              <a:t>− se non è stata riscontrata alcuna caratteristica anomala né sono stati rilevati comportamenti anomali prima dell’abbattimento la persona formata deve allegare alla carcassa una apposita dichiarazione con numero di serie che lo  attesti. Questa dichiarazione deve inoltre indicare la data, l’ora e il luogo dell’abbattimento;</a:t>
            </a:r>
          </a:p>
          <a:p>
            <a:r>
              <a:rPr lang="it-IT" dirty="0"/>
              <a:t>− a sottoporre tutti i capi di specie sensibili alla </a:t>
            </a:r>
            <a:r>
              <a:rPr lang="it-IT" dirty="0" err="1"/>
              <a:t>trichinellosi</a:t>
            </a:r>
            <a:r>
              <a:rPr lang="it-IT" dirty="0"/>
              <a:t> </a:t>
            </a:r>
            <a:r>
              <a:rPr lang="it-IT" b="1" dirty="0"/>
              <a:t>all'esame per la ricerca di </a:t>
            </a:r>
            <a:r>
              <a:rPr lang="it-IT" b="1" i="1" dirty="0" err="1"/>
              <a:t>Trichinella</a:t>
            </a:r>
            <a:r>
              <a:rPr lang="it-IT" b="1" dirty="0"/>
              <a:t> spp. </a:t>
            </a:r>
            <a:r>
              <a:rPr lang="it-IT" dirty="0"/>
              <a:t>nelle carni secondo quanto stabilito dal reg. (UE) n. 2015/1375;</a:t>
            </a:r>
          </a:p>
        </p:txBody>
      </p:sp>
      <p:sp>
        <p:nvSpPr>
          <p:cNvPr id="3" name="CasellaDiTesto 2">
            <a:extLst>
              <a:ext uri="{FF2B5EF4-FFF2-40B4-BE49-F238E27FC236}">
                <a16:creationId xmlns:a16="http://schemas.microsoft.com/office/drawing/2014/main" id="{3AD86D10-2607-18ED-3CEC-6E32C0AEF848}"/>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209990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Autoconsumo</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7" name="Immagine 6">
            <a:extLst>
              <a:ext uri="{FF2B5EF4-FFF2-40B4-BE49-F238E27FC236}">
                <a16:creationId xmlns:a16="http://schemas.microsoft.com/office/drawing/2014/main" id="{B0AF9CD5-7BCB-CD44-3156-760FB0F13290}"/>
              </a:ext>
            </a:extLst>
          </p:cNvPr>
          <p:cNvPicPr>
            <a:picLocks noChangeAspect="1"/>
          </p:cNvPicPr>
          <p:nvPr/>
        </p:nvPicPr>
        <p:blipFill rotWithShape="1">
          <a:blip r:embed="rId3"/>
          <a:srcRect l="27867" t="19287" r="32356" b="11588"/>
          <a:stretch/>
        </p:blipFill>
        <p:spPr>
          <a:xfrm>
            <a:off x="6302190" y="1891553"/>
            <a:ext cx="4473388" cy="4372983"/>
          </a:xfrm>
          <a:prstGeom prst="rect">
            <a:avLst/>
          </a:prstGeom>
        </p:spPr>
      </p:pic>
      <p:sp>
        <p:nvSpPr>
          <p:cNvPr id="10" name="CasellaDiTesto 9">
            <a:extLst>
              <a:ext uri="{FF2B5EF4-FFF2-40B4-BE49-F238E27FC236}">
                <a16:creationId xmlns:a16="http://schemas.microsoft.com/office/drawing/2014/main" id="{328D006F-5ED2-FAC0-437B-45EE6FB2AEB9}"/>
              </a:ext>
            </a:extLst>
          </p:cNvPr>
          <p:cNvSpPr txBox="1"/>
          <p:nvPr/>
        </p:nvSpPr>
        <p:spPr>
          <a:xfrm>
            <a:off x="1595718" y="3431713"/>
            <a:ext cx="3218329" cy="646331"/>
          </a:xfrm>
          <a:prstGeom prst="rect">
            <a:avLst/>
          </a:prstGeom>
          <a:noFill/>
        </p:spPr>
        <p:txBody>
          <a:bodyPr wrap="square" rtlCol="0">
            <a:spAutoFit/>
          </a:bodyPr>
          <a:lstStyle/>
          <a:p>
            <a:r>
              <a:rPr lang="it-IT" b="1" dirty="0"/>
              <a:t>Etichetta identificativa degli animali abbattuti e catturati</a:t>
            </a:r>
          </a:p>
        </p:txBody>
      </p:sp>
    </p:spTree>
    <p:extLst>
      <p:ext uri="{BB962C8B-B14F-4D97-AF65-F5344CB8AC3E}">
        <p14:creationId xmlns:p14="http://schemas.microsoft.com/office/powerpoint/2010/main" val="85318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Autoconsumo</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7" name="Immagine 6">
            <a:extLst>
              <a:ext uri="{FF2B5EF4-FFF2-40B4-BE49-F238E27FC236}">
                <a16:creationId xmlns:a16="http://schemas.microsoft.com/office/drawing/2014/main" id="{C729647A-F487-7B69-F882-D491C979622E}"/>
              </a:ext>
            </a:extLst>
          </p:cNvPr>
          <p:cNvPicPr>
            <a:picLocks noChangeAspect="1"/>
          </p:cNvPicPr>
          <p:nvPr/>
        </p:nvPicPr>
        <p:blipFill rotWithShape="1">
          <a:blip r:embed="rId3"/>
          <a:srcRect l="21618" t="15032" r="32279" b="9150"/>
          <a:stretch/>
        </p:blipFill>
        <p:spPr>
          <a:xfrm>
            <a:off x="3774217" y="1850256"/>
            <a:ext cx="5029123" cy="4312141"/>
          </a:xfrm>
          <a:prstGeom prst="rect">
            <a:avLst/>
          </a:prstGeom>
          <a:ln>
            <a:solidFill>
              <a:srgbClr val="C00000"/>
            </a:solidFill>
          </a:ln>
        </p:spPr>
      </p:pic>
    </p:spTree>
    <p:extLst>
      <p:ext uri="{BB962C8B-B14F-4D97-AF65-F5344CB8AC3E}">
        <p14:creationId xmlns:p14="http://schemas.microsoft.com/office/powerpoint/2010/main" val="29102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Fornitura diretta di piccoli quantitativi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2209398"/>
            <a:ext cx="9551894" cy="1754326"/>
          </a:xfrm>
          <a:prstGeom prst="rect">
            <a:avLst/>
          </a:prstGeom>
          <a:noFill/>
        </p:spPr>
        <p:txBody>
          <a:bodyPr wrap="square" rtlCol="0">
            <a:spAutoFit/>
          </a:bodyPr>
          <a:lstStyle/>
          <a:p>
            <a:r>
              <a:rPr lang="it-IT" dirty="0"/>
              <a:t>Ambito di applicazione del Reg. (CE) 178/2002, ma non nell’ambito del Reg. (CE) 853/2004</a:t>
            </a:r>
          </a:p>
          <a:p>
            <a:endParaRPr lang="it-IT" dirty="0"/>
          </a:p>
          <a:p>
            <a:r>
              <a:rPr lang="it-IT" i="1" dirty="0"/>
              <a:t>«… la cessione diretta, su richiesta del consumatore finale o dell’esercente un esercizio di commercio al dettaglio…Per piccola quantità di selvaggina abbattuta a caccia si intende un cinghiale/cacciatore/anno»</a:t>
            </a:r>
          </a:p>
          <a:p>
            <a:endParaRPr lang="it-IT" i="1" dirty="0"/>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C3765BEA-DBA0-EAC8-27DC-DB264394C884}"/>
              </a:ext>
            </a:extLst>
          </p:cNvPr>
          <p:cNvSpPr txBox="1"/>
          <p:nvPr/>
        </p:nvSpPr>
        <p:spPr>
          <a:xfrm>
            <a:off x="1097280" y="3963724"/>
            <a:ext cx="9551894" cy="1754326"/>
          </a:xfrm>
          <a:prstGeom prst="rect">
            <a:avLst/>
          </a:prstGeom>
          <a:noFill/>
        </p:spPr>
        <p:txBody>
          <a:bodyPr wrap="square" rtlCol="0">
            <a:spAutoFit/>
          </a:bodyPr>
          <a:lstStyle/>
          <a:p>
            <a:pPr algn="just"/>
            <a:r>
              <a:rPr lang="it-IT" dirty="0"/>
              <a:t>Nel caso in cui il  cinghiale venga ceduto ad un Operatore del Settore Alimentare (OSA), la responsabilità di prendere contatto con la ASL per l’esecuzione dell’esame </a:t>
            </a:r>
            <a:r>
              <a:rPr lang="it-IT" dirty="0" err="1"/>
              <a:t>trichinoscopico</a:t>
            </a:r>
            <a:r>
              <a:rPr lang="it-IT" dirty="0"/>
              <a:t>, ricade su tale operatore. La cessione del cinghiale, al fine di garantirne la tracciabilità, è accompagnata dalla compilazione di apposita modulistica (MOD 01PRO11) da parte del cacciatore e dell’OSA destinatario della carcassa;</a:t>
            </a:r>
          </a:p>
          <a:p>
            <a:pPr marL="285750" indent="-285750" algn="just">
              <a:buFont typeface="Arial" panose="020B0604020202020204" pitchFamily="34" charset="0"/>
              <a:buChar char="•"/>
            </a:pPr>
            <a:endParaRPr lang="it-IT" dirty="0"/>
          </a:p>
        </p:txBody>
      </p:sp>
      <p:sp>
        <p:nvSpPr>
          <p:cNvPr id="7" name="CasellaDiTesto 6">
            <a:extLst>
              <a:ext uri="{FF2B5EF4-FFF2-40B4-BE49-F238E27FC236}">
                <a16:creationId xmlns:a16="http://schemas.microsoft.com/office/drawing/2014/main" id="{92EBAEFF-0DED-750C-3D00-4F56CF07EFA4}"/>
              </a:ext>
            </a:extLst>
          </p:cNvPr>
          <p:cNvSpPr txBox="1"/>
          <p:nvPr/>
        </p:nvSpPr>
        <p:spPr>
          <a:xfrm>
            <a:off x="1097280" y="1686610"/>
            <a:ext cx="9866555" cy="338554"/>
          </a:xfrm>
          <a:prstGeom prst="rect">
            <a:avLst/>
          </a:prstGeom>
          <a:noFill/>
        </p:spPr>
        <p:txBody>
          <a:bodyPr wrap="square" rtlCol="0">
            <a:spAutoFit/>
          </a:bodyPr>
          <a:lstStyle/>
          <a:p>
            <a:r>
              <a:rPr lang="it-IT" sz="1600" i="1" dirty="0">
                <a:solidFill>
                  <a:schemeClr val="tx1">
                    <a:lumMod val="65000"/>
                    <a:lumOff val="35000"/>
                  </a:schemeClr>
                </a:solidFill>
              </a:rPr>
              <a:t>Intesa 34/CSR del 25 marzo 2021, concernente linee guida in materia di igiene delle carni di selvaggina selvatica</a:t>
            </a:r>
          </a:p>
        </p:txBody>
      </p:sp>
    </p:spTree>
    <p:extLst>
      <p:ext uri="{BB962C8B-B14F-4D97-AF65-F5344CB8AC3E}">
        <p14:creationId xmlns:p14="http://schemas.microsoft.com/office/powerpoint/2010/main" val="282284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Fornitura diretta di piccoli quantitativi</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7" name="CasellaDiTesto 6">
            <a:extLst>
              <a:ext uri="{FF2B5EF4-FFF2-40B4-BE49-F238E27FC236}">
                <a16:creationId xmlns:a16="http://schemas.microsoft.com/office/drawing/2014/main" id="{92EBAEFF-0DED-750C-3D00-4F56CF07EFA4}"/>
              </a:ext>
            </a:extLst>
          </p:cNvPr>
          <p:cNvSpPr txBox="1"/>
          <p:nvPr/>
        </p:nvSpPr>
        <p:spPr>
          <a:xfrm>
            <a:off x="1097280" y="1686610"/>
            <a:ext cx="9866555" cy="830997"/>
          </a:xfrm>
          <a:prstGeom prst="rect">
            <a:avLst/>
          </a:prstGeom>
          <a:noFill/>
        </p:spPr>
        <p:txBody>
          <a:bodyPr wrap="square" rtlCol="0">
            <a:spAutoFit/>
          </a:bodyPr>
          <a:lstStyle/>
          <a:p>
            <a:r>
              <a:rPr lang="it-IT" sz="1600" i="1" dirty="0">
                <a:solidFill>
                  <a:schemeClr val="tx1">
                    <a:lumMod val="65000"/>
                    <a:lumOff val="35000"/>
                  </a:schemeClr>
                </a:solidFill>
              </a:rPr>
              <a:t>Deliberazione della Giunta Regionale N. 1283 del 19/09/2022 : Recepimento Intesa 34/CSR del 25 marzo 2021, concernente linee guida in materia di igiene delle carni di selvaggina selvatica</a:t>
            </a:r>
          </a:p>
          <a:p>
            <a:endParaRPr lang="it-IT" sz="1600" i="1" dirty="0">
              <a:solidFill>
                <a:schemeClr val="tx1">
                  <a:lumMod val="65000"/>
                  <a:lumOff val="35000"/>
                </a:schemeClr>
              </a:solidFill>
            </a:endParaRPr>
          </a:p>
        </p:txBody>
      </p:sp>
      <p:pic>
        <p:nvPicPr>
          <p:cNvPr id="9" name="Immagine 8">
            <a:extLst>
              <a:ext uri="{FF2B5EF4-FFF2-40B4-BE49-F238E27FC236}">
                <a16:creationId xmlns:a16="http://schemas.microsoft.com/office/drawing/2014/main" id="{049B3B6D-2744-D1EB-98F6-4D2E61EA0599}"/>
              </a:ext>
            </a:extLst>
          </p:cNvPr>
          <p:cNvPicPr>
            <a:picLocks noChangeAspect="1"/>
          </p:cNvPicPr>
          <p:nvPr/>
        </p:nvPicPr>
        <p:blipFill rotWithShape="1">
          <a:blip r:embed="rId3"/>
          <a:srcRect l="24338" t="33740" r="26397" b="20246"/>
          <a:stretch/>
        </p:blipFill>
        <p:spPr>
          <a:xfrm>
            <a:off x="2985247" y="2939448"/>
            <a:ext cx="6404008" cy="3364493"/>
          </a:xfrm>
          <a:prstGeom prst="rect">
            <a:avLst/>
          </a:prstGeom>
        </p:spPr>
      </p:pic>
      <p:sp>
        <p:nvSpPr>
          <p:cNvPr id="10" name="CasellaDiTesto 9">
            <a:extLst>
              <a:ext uri="{FF2B5EF4-FFF2-40B4-BE49-F238E27FC236}">
                <a16:creationId xmlns:a16="http://schemas.microsoft.com/office/drawing/2014/main" id="{B80E1F51-1460-51D0-B685-E97253A48B44}"/>
              </a:ext>
            </a:extLst>
          </p:cNvPr>
          <p:cNvSpPr txBox="1"/>
          <p:nvPr/>
        </p:nvSpPr>
        <p:spPr>
          <a:xfrm>
            <a:off x="2301239" y="2346484"/>
            <a:ext cx="8450132" cy="584775"/>
          </a:xfrm>
          <a:prstGeom prst="rect">
            <a:avLst/>
          </a:prstGeom>
          <a:noFill/>
        </p:spPr>
        <p:txBody>
          <a:bodyPr wrap="square" rtlCol="0">
            <a:spAutoFit/>
          </a:bodyPr>
          <a:lstStyle/>
          <a:p>
            <a:pPr algn="ctr"/>
            <a:r>
              <a:rPr lang="it-IT" sz="1600" dirty="0"/>
              <a:t>Il piccolo quantitativo è definito come numero di carcasse corrispondenti a 2 unità/anno di «capo grosso equivalente» (CGE) secondo la tabella sottostante</a:t>
            </a:r>
          </a:p>
        </p:txBody>
      </p:sp>
    </p:spTree>
    <p:extLst>
      <p:ext uri="{BB962C8B-B14F-4D97-AF65-F5344CB8AC3E}">
        <p14:creationId xmlns:p14="http://schemas.microsoft.com/office/powerpoint/2010/main" val="308665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Fornitura diretta di piccoli quantitativi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677388"/>
            <a:ext cx="10162390" cy="3970318"/>
          </a:xfrm>
          <a:prstGeom prst="rect">
            <a:avLst/>
          </a:prstGeom>
          <a:noFill/>
        </p:spPr>
        <p:txBody>
          <a:bodyPr wrap="square" rtlCol="0">
            <a:spAutoFit/>
          </a:bodyPr>
          <a:lstStyle/>
          <a:p>
            <a:pPr algn="just"/>
            <a:endParaRPr lang="it-IT" dirty="0"/>
          </a:p>
          <a:p>
            <a:pPr algn="just"/>
            <a:r>
              <a:rPr lang="it-IT" dirty="0"/>
              <a:t>Nel caso in cui il  cinghiale venga ceduto ad un Operatore del Settore Alimentare (OSA), la responsabilità di prendere contatto con la ASL per l’esecuzione dell’esame </a:t>
            </a:r>
            <a:r>
              <a:rPr lang="it-IT" dirty="0" err="1"/>
              <a:t>trichinoscopico</a:t>
            </a:r>
            <a:r>
              <a:rPr lang="it-IT" dirty="0"/>
              <a:t>, ricade su tale operatore. La cessione del cinghiale, al fine di garantirne la tracciabilità, è accompagnata dalla compilazione di apposita modulistica (MOD 01PRO11) da parte del cacciatore e dell’OSA destinatario della carcassa;</a:t>
            </a:r>
          </a:p>
          <a:p>
            <a:pPr algn="just"/>
            <a:r>
              <a:rPr lang="it-IT" dirty="0"/>
              <a:t>Viene concordato con lo </a:t>
            </a:r>
            <a:r>
              <a:rPr lang="it-IT" b="1" dirty="0"/>
              <a:t>SVET B</a:t>
            </a:r>
            <a:r>
              <a:rPr lang="it-IT" dirty="0"/>
              <a:t> territorialmente competente ora e luogo per l’effettuazione </a:t>
            </a:r>
            <a:r>
              <a:rPr lang="it-IT" b="1" dirty="0"/>
              <a:t>dell’esame post </a:t>
            </a:r>
            <a:r>
              <a:rPr lang="it-IT" b="1" dirty="0" err="1"/>
              <a:t>mortem</a:t>
            </a:r>
            <a:r>
              <a:rPr lang="it-IT" b="1" dirty="0"/>
              <a:t> </a:t>
            </a:r>
            <a:r>
              <a:rPr lang="it-IT" dirty="0"/>
              <a:t>e per il prelievo del campione da sottoporre alla </a:t>
            </a:r>
            <a:r>
              <a:rPr lang="it-IT" b="1" dirty="0"/>
              <a:t>ricerca delle Trichine</a:t>
            </a:r>
            <a:r>
              <a:rPr lang="it-IT" dirty="0"/>
              <a:t>. </a:t>
            </a:r>
          </a:p>
          <a:p>
            <a:pPr algn="just"/>
            <a:r>
              <a:rPr lang="it-IT" dirty="0"/>
              <a:t>In ogni caso, fino a quando i campioni non sono stati analizzati da parte del laboratorio, le carni dei cinghiali sottoposti a prelievo per la ricerca di Trichine non possono essere destinate al consumo umano e verranno conservate in modo idoneo sotto la responsabilità del proprietario. </a:t>
            </a:r>
          </a:p>
          <a:p>
            <a:pPr algn="just"/>
            <a:r>
              <a:rPr lang="it-IT" dirty="0"/>
              <a:t>Lo SVET B comunica gli esiti al proprietario della carcassa. Allorché la carcassa sia ceduta nell’ambito della fornitura di piccoli quantitativi di carni di cinghiale abbattuti a caccia, il Veterinario della ASL territorialmente competente appone alle carni un bollo ad inchiostro blu conforme a quello descritto nel MOD 03PRO11. </a:t>
            </a:r>
            <a:endParaRPr lang="it-IT" i="1" strike="sngStrike" dirty="0"/>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86237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8069967" cy="1298089"/>
          </a:xfrm>
        </p:spPr>
        <p:txBody>
          <a:bodyPr/>
          <a:lstStyle/>
          <a:p>
            <a:r>
              <a:rPr lang="it-IT" dirty="0"/>
              <a:t>Obiettivi del </a:t>
            </a:r>
            <a:r>
              <a:rPr lang="it-IT" dirty="0" err="1"/>
              <a:t>depopolamento</a:t>
            </a:r>
            <a:endParaRPr lang="it-IT" dirty="0"/>
          </a:p>
        </p:txBody>
      </p:sp>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D8B6270C-DB00-7198-6BAD-F8E3B15B5A2D}"/>
              </a:ext>
            </a:extLst>
          </p:cNvPr>
          <p:cNvSpPr txBox="1"/>
          <p:nvPr/>
        </p:nvSpPr>
        <p:spPr>
          <a:xfrm>
            <a:off x="6361294" y="2308329"/>
            <a:ext cx="5611906" cy="2677656"/>
          </a:xfrm>
          <a:prstGeom prst="rect">
            <a:avLst/>
          </a:prstGeom>
          <a:noFill/>
        </p:spPr>
        <p:txBody>
          <a:bodyPr wrap="square">
            <a:spAutoFit/>
          </a:bodyPr>
          <a:lstStyle/>
          <a:p>
            <a:pPr algn="ctr"/>
            <a:r>
              <a:rPr lang="it-IT" sz="1400" b="1" dirty="0"/>
              <a:t>Sorveglianza passiva e sospetto PSA:</a:t>
            </a:r>
          </a:p>
          <a:p>
            <a:r>
              <a:rPr lang="it-IT" sz="1400" dirty="0"/>
              <a:t>● definire il caso sospetto nei cinghiali;</a:t>
            </a:r>
          </a:p>
          <a:p>
            <a:r>
              <a:rPr lang="it-IT" sz="1400" dirty="0"/>
              <a:t>● fornire indicazioni sulla corretta gestione di un sospetto di PSA in territorio indenne;</a:t>
            </a:r>
          </a:p>
          <a:p>
            <a:r>
              <a:rPr lang="it-IT" sz="1400" dirty="0"/>
              <a:t>● illustrare le strategie di contenimento del virus per evitarne l’ulteriore diffusione;</a:t>
            </a:r>
          </a:p>
          <a:p>
            <a:r>
              <a:rPr lang="it-IT" sz="1400" dirty="0"/>
              <a:t>● delineare le informazioni per l’elaborazione di un piano di eradicazione in caso di rilevamento della malattia.</a:t>
            </a:r>
          </a:p>
          <a:p>
            <a:r>
              <a:rPr lang="it-IT" sz="1400" dirty="0"/>
              <a:t>● Individuazione precoce della malattia e gestione suidi, detenuti e selvatici, rinvenuti morti reperiti sull’intero territorio regionale;</a:t>
            </a:r>
          </a:p>
          <a:p>
            <a:r>
              <a:rPr lang="it-IT" sz="1400" dirty="0"/>
              <a:t>● smaltimento delle carcasse in condizioni di routine e in caso di sospetto/conferma di PSA.</a:t>
            </a:r>
          </a:p>
        </p:txBody>
      </p:sp>
      <p:sp>
        <p:nvSpPr>
          <p:cNvPr id="9" name="CasellaDiTesto 8">
            <a:extLst>
              <a:ext uri="{FF2B5EF4-FFF2-40B4-BE49-F238E27FC236}">
                <a16:creationId xmlns:a16="http://schemas.microsoft.com/office/drawing/2014/main" id="{6C851EA0-A3E4-3C4A-E813-C45B6A42357A}"/>
              </a:ext>
            </a:extLst>
          </p:cNvPr>
          <p:cNvSpPr txBox="1"/>
          <p:nvPr/>
        </p:nvSpPr>
        <p:spPr>
          <a:xfrm>
            <a:off x="941294" y="2308329"/>
            <a:ext cx="5154705" cy="2246769"/>
          </a:xfrm>
          <a:prstGeom prst="rect">
            <a:avLst/>
          </a:prstGeom>
          <a:noFill/>
        </p:spPr>
        <p:txBody>
          <a:bodyPr wrap="square">
            <a:spAutoFit/>
          </a:bodyPr>
          <a:lstStyle/>
          <a:p>
            <a:pPr algn="ctr"/>
            <a:r>
              <a:rPr lang="it-IT" sz="1400" b="1" dirty="0"/>
              <a:t>Gestione cinghiale:</a:t>
            </a:r>
          </a:p>
          <a:p>
            <a:r>
              <a:rPr lang="it-IT" sz="1400" dirty="0"/>
              <a:t>● controllo numerico della popolazione entro soglie di sostenibilità ambientale con superamento nelle aree ad alto rischio zootecnico suinicolo;</a:t>
            </a:r>
          </a:p>
          <a:p>
            <a:r>
              <a:rPr lang="it-IT" sz="1400" dirty="0"/>
              <a:t>● mantenimento di una popolazione di cinghiale ben strutturata e adeguata al mantenimento del ruolo ecosistemico;</a:t>
            </a:r>
          </a:p>
          <a:p>
            <a:r>
              <a:rPr lang="it-IT" sz="1400" dirty="0"/>
              <a:t>● monitoraggio standardizzato quali-quantitativo della popolazione di cinghiale;</a:t>
            </a:r>
          </a:p>
          <a:p>
            <a:r>
              <a:rPr lang="it-IT" sz="1400" dirty="0"/>
              <a:t>● monitoraggio e controllo sanitario del cinghiale;</a:t>
            </a:r>
          </a:p>
          <a:p>
            <a:r>
              <a:rPr lang="it-IT" sz="1400" dirty="0"/>
              <a:t>● gestione smaltimento animali abbattuti;</a:t>
            </a:r>
          </a:p>
        </p:txBody>
      </p:sp>
      <p:sp>
        <p:nvSpPr>
          <p:cNvPr id="10" name="CasellaDiTesto 9">
            <a:extLst>
              <a:ext uri="{FF2B5EF4-FFF2-40B4-BE49-F238E27FC236}">
                <a16:creationId xmlns:a16="http://schemas.microsoft.com/office/drawing/2014/main" id="{F951636F-39AE-1E92-2F1B-2E80CE63313D}"/>
              </a:ext>
            </a:extLst>
          </p:cNvPr>
          <p:cNvSpPr txBox="1"/>
          <p:nvPr/>
        </p:nvSpPr>
        <p:spPr>
          <a:xfrm>
            <a:off x="1004047" y="5467777"/>
            <a:ext cx="4823012" cy="3840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a:t>Rischio ambientale</a:t>
            </a:r>
          </a:p>
        </p:txBody>
      </p:sp>
      <p:sp>
        <p:nvSpPr>
          <p:cNvPr id="11" name="CasellaDiTesto 10">
            <a:extLst>
              <a:ext uri="{FF2B5EF4-FFF2-40B4-BE49-F238E27FC236}">
                <a16:creationId xmlns:a16="http://schemas.microsoft.com/office/drawing/2014/main" id="{5E5566C5-56AF-2386-C9ED-F004D0C486E9}"/>
              </a:ext>
            </a:extLst>
          </p:cNvPr>
          <p:cNvSpPr txBox="1"/>
          <p:nvPr/>
        </p:nvSpPr>
        <p:spPr>
          <a:xfrm>
            <a:off x="6571129" y="5467776"/>
            <a:ext cx="4823012" cy="3840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a:t>Rischio sanitario</a:t>
            </a:r>
          </a:p>
        </p:txBody>
      </p:sp>
    </p:spTree>
    <p:extLst>
      <p:ext uri="{BB962C8B-B14F-4D97-AF65-F5344CB8AC3E}">
        <p14:creationId xmlns:p14="http://schemas.microsoft.com/office/powerpoint/2010/main" val="238448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Fornitura diretta di piccoli quantitativi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677388"/>
            <a:ext cx="10162390" cy="584775"/>
          </a:xfrm>
          <a:prstGeom prst="rect">
            <a:avLst/>
          </a:prstGeom>
          <a:noFill/>
        </p:spPr>
        <p:txBody>
          <a:bodyPr wrap="square" rtlCol="0">
            <a:spAutoFit/>
          </a:bodyPr>
          <a:lstStyle/>
          <a:p>
            <a:pPr algn="just"/>
            <a:r>
              <a:rPr lang="it-IT" sz="1600" i="1" dirty="0">
                <a:solidFill>
                  <a:schemeClr val="tx1">
                    <a:lumMod val="65000"/>
                    <a:lumOff val="35000"/>
                  </a:schemeClr>
                </a:solidFill>
              </a:rPr>
              <a:t>DECRETO LEGISLATIVO 2 febbraio 2021, n. 32 Disposizioni per l'adeguamento della normativa nazionale alle disposizioni del regolamento (UE) 2017/625 ai sensi dell'articolo 12, comma 3, lettera g) della legge 4 ottobre 2019, n. 117</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7" name="CasellaDiTesto 6">
            <a:extLst>
              <a:ext uri="{FF2B5EF4-FFF2-40B4-BE49-F238E27FC236}">
                <a16:creationId xmlns:a16="http://schemas.microsoft.com/office/drawing/2014/main" id="{69FDF132-4B5D-565D-3DE6-307B57151EE1}"/>
              </a:ext>
            </a:extLst>
          </p:cNvPr>
          <p:cNvSpPr txBox="1"/>
          <p:nvPr/>
        </p:nvSpPr>
        <p:spPr>
          <a:xfrm>
            <a:off x="2462604" y="2432493"/>
            <a:ext cx="7431741" cy="3539430"/>
          </a:xfrm>
          <a:prstGeom prst="rect">
            <a:avLst/>
          </a:prstGeom>
          <a:noFill/>
        </p:spPr>
        <p:txBody>
          <a:bodyPr wrap="square">
            <a:spAutoFit/>
          </a:bodyPr>
          <a:lstStyle/>
          <a:p>
            <a:pPr algn="ctr"/>
            <a:r>
              <a:rPr lang="it-IT" sz="1400" dirty="0"/>
              <a:t>Art. 7 </a:t>
            </a:r>
          </a:p>
          <a:p>
            <a:pPr algn="ctr"/>
            <a:r>
              <a:rPr lang="it-IT" sz="1400" dirty="0"/>
              <a:t> </a:t>
            </a:r>
          </a:p>
          <a:p>
            <a:pPr algn="ctr"/>
            <a:r>
              <a:rPr lang="it-IT" sz="1400" dirty="0"/>
              <a:t>Tariffe  per  l'ispezione  effettuata  dal  veterinario  dell'Azienda sanitaria locale in caso  di macellazione di  animali  fuori  dal macello per autoconsumo e in caso di animali selvatici  oggetto  di attività venatoria per autoconsumo o per cessione diretta </a:t>
            </a:r>
          </a:p>
          <a:p>
            <a:pPr algn="just"/>
            <a:endParaRPr lang="it-IT" sz="1400" dirty="0"/>
          </a:p>
          <a:p>
            <a:pPr marL="342900" indent="-342900" algn="just">
              <a:buAutoNum type="arabicPeriod" startAt="3"/>
            </a:pPr>
            <a:r>
              <a:rPr lang="it-IT" sz="1400" dirty="0"/>
              <a:t>Per  </a:t>
            </a:r>
            <a:r>
              <a:rPr lang="it-IT" sz="1400" b="1" dirty="0"/>
              <a:t>l'ispezione</a:t>
            </a:r>
            <a:r>
              <a:rPr lang="it-IT" sz="1400" dirty="0"/>
              <a:t>  effettuata   dal   veterinario   dell'Azienda sanitaria locale in caso di animali selvatici  oggetto  di  attività venatoria per autoconsumo o per cessione diretta, </a:t>
            </a:r>
            <a:r>
              <a:rPr lang="it-IT" sz="1400" b="1" dirty="0"/>
              <a:t>l'Azienda sanitaria locale applica, per ogni intervento richiesto, la tariffa forfettaria</a:t>
            </a:r>
            <a:r>
              <a:rPr lang="it-IT" sz="1400" dirty="0"/>
              <a:t> di  cui  all'allegato  2,  sezione   9,   lettera   a),   comprensiva dell'ispezione del primo animale e delle spese di viaggio.  Per  ogni animale successivo al primo,  ispezionato  nello  stesso  intervento, l'Azienda sanitaria locale applica  la  tariffa  forfettaria  di  cui all'allegato 2, sezione 9, lettera b). </a:t>
            </a:r>
          </a:p>
          <a:p>
            <a:pPr marL="342900" indent="-342900" algn="just">
              <a:buAutoNum type="arabicPeriod" startAt="3"/>
            </a:pPr>
            <a:r>
              <a:rPr lang="it-IT" sz="1400" dirty="0"/>
              <a:t> Ai  fini  del  mantenimento  del  controllo  della   situazione epidemiologica sul territorio, nel caso di animali selvatici  oggetto di attività venatoria o abbattuti nei piani di controllo,  </a:t>
            </a:r>
            <a:r>
              <a:rPr lang="it-IT" sz="1400" b="1" dirty="0"/>
              <a:t>l'analisi per  la  ricerca  delle  </a:t>
            </a:r>
            <a:r>
              <a:rPr lang="it-IT" sz="1400" b="1" dirty="0" err="1"/>
              <a:t>Trichinelle</a:t>
            </a:r>
            <a:r>
              <a:rPr lang="it-IT" sz="1400" b="1" dirty="0"/>
              <a:t>  è   effettuata   gratuitamente dall'Istituto zooprofilattico sperimentale. </a:t>
            </a:r>
          </a:p>
        </p:txBody>
      </p:sp>
    </p:spTree>
    <p:extLst>
      <p:ext uri="{BB962C8B-B14F-4D97-AF65-F5344CB8AC3E}">
        <p14:creationId xmlns:p14="http://schemas.microsoft.com/office/powerpoint/2010/main" val="183233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Fornitura diretta di piccoli quantitativi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677388"/>
            <a:ext cx="10162390" cy="584775"/>
          </a:xfrm>
          <a:prstGeom prst="rect">
            <a:avLst/>
          </a:prstGeom>
          <a:noFill/>
        </p:spPr>
        <p:txBody>
          <a:bodyPr wrap="square" rtlCol="0">
            <a:spAutoFit/>
          </a:bodyPr>
          <a:lstStyle/>
          <a:p>
            <a:pPr algn="just"/>
            <a:r>
              <a:rPr lang="it-IT" sz="1600" i="1" dirty="0">
                <a:solidFill>
                  <a:schemeClr val="tx1">
                    <a:lumMod val="65000"/>
                    <a:lumOff val="35000"/>
                  </a:schemeClr>
                </a:solidFill>
              </a:rPr>
              <a:t>DECRETO LEGISLATIVO 2 febbraio 2021, n. 32 Disposizioni per l'adeguamento della normativa nazionale alle disposizioni del regolamento (UE) 2017/625 ai sensi dell'articolo 12, comma 3, lettera g) della legge 4 ottobre 2019, n. 117</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8" name="Immagine 7">
            <a:extLst>
              <a:ext uri="{FF2B5EF4-FFF2-40B4-BE49-F238E27FC236}">
                <a16:creationId xmlns:a16="http://schemas.microsoft.com/office/drawing/2014/main" id="{57B155BB-D7A5-5D0F-247C-86FB912C2229}"/>
              </a:ext>
            </a:extLst>
          </p:cNvPr>
          <p:cNvPicPr>
            <a:picLocks noChangeAspect="1"/>
          </p:cNvPicPr>
          <p:nvPr/>
        </p:nvPicPr>
        <p:blipFill rotWithShape="1">
          <a:blip r:embed="rId3"/>
          <a:srcRect l="35941" t="41282" r="19172" b="21670"/>
          <a:stretch/>
        </p:blipFill>
        <p:spPr>
          <a:xfrm>
            <a:off x="2659828" y="2831393"/>
            <a:ext cx="7037294" cy="3267122"/>
          </a:xfrm>
          <a:prstGeom prst="rect">
            <a:avLst/>
          </a:prstGeom>
        </p:spPr>
      </p:pic>
    </p:spTree>
    <p:extLst>
      <p:ext uri="{BB962C8B-B14F-4D97-AF65-F5344CB8AC3E}">
        <p14:creationId xmlns:p14="http://schemas.microsoft.com/office/powerpoint/2010/main" val="76964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Centro di raccolta di selvaggina cacciata e centro di lavorazione selvaggina</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2665882"/>
            <a:ext cx="9551894" cy="1200329"/>
          </a:xfrm>
          <a:prstGeom prst="rect">
            <a:avLst/>
          </a:prstGeom>
          <a:noFill/>
        </p:spPr>
        <p:txBody>
          <a:bodyPr wrap="square" rtlCol="0">
            <a:spAutoFit/>
          </a:bodyPr>
          <a:lstStyle/>
          <a:p>
            <a:pPr algn="just"/>
            <a:r>
              <a:rPr lang="it-IT" dirty="0"/>
              <a:t>Centro di raccolta selvaggina cacciata: Stabilimento </a:t>
            </a:r>
            <a:r>
              <a:rPr lang="it-IT" b="1" dirty="0"/>
              <a:t>registrato</a:t>
            </a:r>
            <a:r>
              <a:rPr lang="it-IT" dirty="0"/>
              <a:t> ai sensi dell’art. 6 del regolamento (CE) 852/2004 destinato al deposito temporaneo della selvaggina abbattuta</a:t>
            </a:r>
          </a:p>
          <a:p>
            <a:pPr algn="just"/>
            <a:endParaRPr lang="it-IT" i="1" dirty="0"/>
          </a:p>
          <a:p>
            <a:pPr algn="just"/>
            <a:endParaRPr lang="it-IT" i="1" dirty="0"/>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F319BF26-4A94-C642-64D8-6BCC0387F091}"/>
              </a:ext>
            </a:extLst>
          </p:cNvPr>
          <p:cNvSpPr txBox="1"/>
          <p:nvPr/>
        </p:nvSpPr>
        <p:spPr>
          <a:xfrm>
            <a:off x="1097280" y="1686610"/>
            <a:ext cx="9866555" cy="830997"/>
          </a:xfrm>
          <a:prstGeom prst="rect">
            <a:avLst/>
          </a:prstGeom>
          <a:noFill/>
        </p:spPr>
        <p:txBody>
          <a:bodyPr wrap="square" rtlCol="0">
            <a:spAutoFit/>
          </a:bodyPr>
          <a:lstStyle/>
          <a:p>
            <a:r>
              <a:rPr lang="it-IT" sz="1600" i="1" dirty="0">
                <a:solidFill>
                  <a:schemeClr val="tx1">
                    <a:lumMod val="65000"/>
                    <a:lumOff val="35000"/>
                  </a:schemeClr>
                </a:solidFill>
              </a:rPr>
              <a:t>Deliberazione della Giunta Regionale N. 1283 del 19/09/2022 : Recepimento Intesa 34/CSR del 25 marzo 2021, concernente linee guida in materia di igiene delle carni di selvaggina selvatica</a:t>
            </a:r>
          </a:p>
          <a:p>
            <a:endParaRPr lang="it-IT" sz="1600" i="1"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B1BBE027-840D-EC38-A77A-6EDCC5282B68}"/>
              </a:ext>
            </a:extLst>
          </p:cNvPr>
          <p:cNvSpPr txBox="1"/>
          <p:nvPr/>
        </p:nvSpPr>
        <p:spPr>
          <a:xfrm>
            <a:off x="1097280" y="3694062"/>
            <a:ext cx="9692640" cy="923330"/>
          </a:xfrm>
          <a:prstGeom prst="rect">
            <a:avLst/>
          </a:prstGeom>
          <a:noFill/>
        </p:spPr>
        <p:txBody>
          <a:bodyPr wrap="square">
            <a:spAutoFit/>
          </a:bodyPr>
          <a:lstStyle/>
          <a:p>
            <a:pPr algn="just"/>
            <a:r>
              <a:rPr lang="it-IT" dirty="0"/>
              <a:t>Centro di lavorazione della selvaggina: </a:t>
            </a:r>
            <a:r>
              <a:rPr lang="it-IT" b="1" dirty="0"/>
              <a:t>stabilimento</a:t>
            </a:r>
            <a:r>
              <a:rPr lang="it-IT" dirty="0"/>
              <a:t> </a:t>
            </a:r>
            <a:r>
              <a:rPr lang="it-IT" b="1" dirty="0"/>
              <a:t>riconosciuto</a:t>
            </a:r>
            <a:r>
              <a:rPr lang="it-IT" dirty="0"/>
              <a:t> in cui la selvaggina e le carni della selvaggina sono preparate per essere immesse sul mercato e devono soddisfare i requisiti generali e specifici previsti in materia di igiene dai regolamenti (CE) n. 852/2004, n. 853/2004.</a:t>
            </a:r>
          </a:p>
        </p:txBody>
      </p:sp>
    </p:spTree>
    <p:extLst>
      <p:ext uri="{BB962C8B-B14F-4D97-AF65-F5344CB8AC3E}">
        <p14:creationId xmlns:p14="http://schemas.microsoft.com/office/powerpoint/2010/main" val="14937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Carcasse dei suidi selvatici	</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807180"/>
            <a:ext cx="9551894" cy="369332"/>
          </a:xfrm>
          <a:prstGeom prst="rect">
            <a:avLst/>
          </a:prstGeom>
          <a:noFill/>
        </p:spPr>
        <p:txBody>
          <a:bodyPr wrap="square" rtlCol="0">
            <a:spAutoFit/>
          </a:bodyPr>
          <a:lstStyle/>
          <a:p>
            <a:pPr algn="just"/>
            <a:endParaRPr lang="it-IT" i="1" dirty="0"/>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6" name="CasellaDiTesto 5">
            <a:extLst>
              <a:ext uri="{FF2B5EF4-FFF2-40B4-BE49-F238E27FC236}">
                <a16:creationId xmlns:a16="http://schemas.microsoft.com/office/drawing/2014/main" id="{B31F4E98-7B0E-B1B9-A7CD-0D10176B34E8}"/>
              </a:ext>
            </a:extLst>
          </p:cNvPr>
          <p:cNvSpPr txBox="1"/>
          <p:nvPr/>
        </p:nvSpPr>
        <p:spPr>
          <a:xfrm>
            <a:off x="1097280" y="1737360"/>
            <a:ext cx="6849036" cy="369332"/>
          </a:xfrm>
          <a:prstGeom prst="rect">
            <a:avLst/>
          </a:prstGeom>
          <a:noFill/>
        </p:spPr>
        <p:txBody>
          <a:bodyPr wrap="square" rtlCol="0">
            <a:spAutoFit/>
          </a:bodyPr>
          <a:lstStyle/>
          <a:p>
            <a:r>
              <a:rPr lang="it-IT" i="1" dirty="0">
                <a:solidFill>
                  <a:schemeClr val="tx1">
                    <a:lumMod val="65000"/>
                    <a:lumOff val="35000"/>
                  </a:schemeClr>
                </a:solidFill>
              </a:rPr>
              <a:t>Obbligo di segnalazione</a:t>
            </a:r>
          </a:p>
        </p:txBody>
      </p:sp>
      <p:sp>
        <p:nvSpPr>
          <p:cNvPr id="8" name="CasellaDiTesto 7">
            <a:extLst>
              <a:ext uri="{FF2B5EF4-FFF2-40B4-BE49-F238E27FC236}">
                <a16:creationId xmlns:a16="http://schemas.microsoft.com/office/drawing/2014/main" id="{E7ABC3BE-4CAF-2B02-2373-B32791F3B523}"/>
              </a:ext>
            </a:extLst>
          </p:cNvPr>
          <p:cNvSpPr txBox="1"/>
          <p:nvPr/>
        </p:nvSpPr>
        <p:spPr>
          <a:xfrm>
            <a:off x="1195892" y="2136598"/>
            <a:ext cx="5859332" cy="1569660"/>
          </a:xfrm>
          <a:prstGeom prst="rect">
            <a:avLst/>
          </a:prstGeom>
          <a:noFill/>
        </p:spPr>
        <p:txBody>
          <a:bodyPr wrap="square">
            <a:spAutoFit/>
          </a:bodyPr>
          <a:lstStyle/>
          <a:p>
            <a:pPr algn="just"/>
            <a:r>
              <a:rPr lang="it-IT" sz="1600" dirty="0"/>
              <a:t>Chiunque, nell'ambito delle attività di  attuazione  dei  Piani</a:t>
            </a:r>
          </a:p>
          <a:p>
            <a:pPr algn="just"/>
            <a:r>
              <a:rPr lang="it-IT" sz="1600" dirty="0"/>
              <a:t>regionali di cui  all'articolo  1,  dello  svolgimento  di  attività</a:t>
            </a:r>
          </a:p>
          <a:p>
            <a:pPr algn="just"/>
            <a:r>
              <a:rPr lang="it-IT" sz="1600" dirty="0"/>
              <a:t>venatoria o boschiva, di coltivazione di fondi agricoli o  in  quanto coinvolto in un sinistro con cinghiali, rinviene  esemplari  di  tale specie feriti o deceduti, segnala il rinvenimento  immediatamente  al servizio veterinario dell'ASL competente per territorio</a:t>
            </a:r>
          </a:p>
        </p:txBody>
      </p:sp>
      <p:sp>
        <p:nvSpPr>
          <p:cNvPr id="9" name="CasellaDiTesto 8">
            <a:extLst>
              <a:ext uri="{FF2B5EF4-FFF2-40B4-BE49-F238E27FC236}">
                <a16:creationId xmlns:a16="http://schemas.microsoft.com/office/drawing/2014/main" id="{A5B21DD4-A9B2-F22A-4EDA-88FAD68A27CC}"/>
              </a:ext>
            </a:extLst>
          </p:cNvPr>
          <p:cNvSpPr txBox="1"/>
          <p:nvPr/>
        </p:nvSpPr>
        <p:spPr>
          <a:xfrm>
            <a:off x="7752677" y="2318553"/>
            <a:ext cx="3487271" cy="1169551"/>
          </a:xfrm>
          <a:prstGeom prst="rect">
            <a:avLst/>
          </a:prstGeom>
          <a:noFill/>
          <a:ln>
            <a:solidFill>
              <a:schemeClr val="accent1"/>
            </a:solidFill>
          </a:ln>
        </p:spPr>
        <p:txBody>
          <a:bodyPr wrap="square" rtlCol="0">
            <a:spAutoFit/>
          </a:bodyPr>
          <a:lstStyle/>
          <a:p>
            <a:pPr algn="just"/>
            <a:r>
              <a:rPr lang="it-IT" sz="1400" i="1" dirty="0">
                <a:solidFill>
                  <a:schemeClr val="tx1">
                    <a:lumMod val="65000"/>
                    <a:lumOff val="35000"/>
                  </a:schemeClr>
                </a:solidFill>
              </a:rPr>
              <a:t>LEGGE 7 aprile 2022, n. 29</a:t>
            </a:r>
          </a:p>
          <a:p>
            <a:pPr algn="just"/>
            <a:r>
              <a:rPr lang="it-IT" sz="1400" i="1" dirty="0">
                <a:solidFill>
                  <a:schemeClr val="tx1">
                    <a:lumMod val="65000"/>
                    <a:lumOff val="35000"/>
                  </a:schemeClr>
                </a:solidFill>
              </a:rPr>
              <a:t>Conversione in legge, con modificazioni, del decreto-legge 17 febbraio 2022, n. 9, recante misure urgenti per arrestare la diffusione della peste suina africana (PSA). </a:t>
            </a:r>
          </a:p>
        </p:txBody>
      </p:sp>
      <p:sp>
        <p:nvSpPr>
          <p:cNvPr id="10" name="CasellaDiTesto 9">
            <a:extLst>
              <a:ext uri="{FF2B5EF4-FFF2-40B4-BE49-F238E27FC236}">
                <a16:creationId xmlns:a16="http://schemas.microsoft.com/office/drawing/2014/main" id="{77C11173-E01C-5F8F-875D-C75A857ECA03}"/>
              </a:ext>
            </a:extLst>
          </p:cNvPr>
          <p:cNvSpPr txBox="1"/>
          <p:nvPr/>
        </p:nvSpPr>
        <p:spPr>
          <a:xfrm>
            <a:off x="7693510" y="4666182"/>
            <a:ext cx="3487271" cy="1169551"/>
          </a:xfrm>
          <a:prstGeom prst="rect">
            <a:avLst/>
          </a:prstGeom>
          <a:noFill/>
          <a:ln>
            <a:solidFill>
              <a:schemeClr val="accent1"/>
            </a:solidFill>
          </a:ln>
        </p:spPr>
        <p:txBody>
          <a:bodyPr wrap="square" rtlCol="0">
            <a:spAutoFit/>
          </a:bodyPr>
          <a:lstStyle/>
          <a:p>
            <a:pPr algn="just"/>
            <a:r>
              <a:rPr lang="it-IT" sz="1400" i="1" dirty="0">
                <a:solidFill>
                  <a:schemeClr val="tx1">
                    <a:lumMod val="65000"/>
                    <a:lumOff val="35000"/>
                  </a:schemeClr>
                </a:solidFill>
              </a:rPr>
              <a:t>Ordinanza 4/2022 del Commissario straordinario della peste suina africana 28 giugno 2022. Indicazioni per l'attuazione delle misure di controllo ed eradicazione della peste suina africana. </a:t>
            </a:r>
          </a:p>
        </p:txBody>
      </p:sp>
      <p:sp>
        <p:nvSpPr>
          <p:cNvPr id="13" name="CasellaDiTesto 12">
            <a:extLst>
              <a:ext uri="{FF2B5EF4-FFF2-40B4-BE49-F238E27FC236}">
                <a16:creationId xmlns:a16="http://schemas.microsoft.com/office/drawing/2014/main" id="{D8B8775E-A8B0-3DDE-9E8B-BBDE9CE87F5D}"/>
              </a:ext>
            </a:extLst>
          </p:cNvPr>
          <p:cNvSpPr txBox="1"/>
          <p:nvPr/>
        </p:nvSpPr>
        <p:spPr>
          <a:xfrm>
            <a:off x="1195892" y="4343017"/>
            <a:ext cx="6096000" cy="1815882"/>
          </a:xfrm>
          <a:prstGeom prst="rect">
            <a:avLst/>
          </a:prstGeom>
          <a:noFill/>
        </p:spPr>
        <p:txBody>
          <a:bodyPr wrap="square">
            <a:spAutoFit/>
          </a:bodyPr>
          <a:lstStyle/>
          <a:p>
            <a:r>
              <a:rPr lang="it-IT" sz="1600" dirty="0"/>
              <a:t>Fatto  salvo  quanto  previsto  dall'  art.  3,  comma  1,  del</a:t>
            </a:r>
          </a:p>
          <a:p>
            <a:r>
              <a:rPr lang="it-IT" sz="1600" dirty="0"/>
              <a:t>decreto-legge 17 febbraio 2022, n. 9, convertito, con  modificazioni,</a:t>
            </a:r>
          </a:p>
          <a:p>
            <a:r>
              <a:rPr lang="it-IT" sz="1600" dirty="0"/>
              <a:t>dalla legge 7 aprile 2022,  n.  29  chiunque  rinvenga  esemplari  di</a:t>
            </a:r>
          </a:p>
          <a:p>
            <a:r>
              <a:rPr lang="it-IT" sz="1600" dirty="0"/>
              <a:t>cinghiali  morti  o  moribondi  deve  segnalarlo  immediatamente   al</a:t>
            </a:r>
          </a:p>
          <a:p>
            <a:r>
              <a:rPr lang="it-IT" sz="1600" dirty="0"/>
              <a:t>servizio veterinario della ASL  territorialmente  competente  e  deve</a:t>
            </a:r>
          </a:p>
          <a:p>
            <a:r>
              <a:rPr lang="it-IT" sz="1600" dirty="0"/>
              <a:t>astenersi dal toccare, manipolare o spostare l'animale salvo  diversa</a:t>
            </a:r>
          </a:p>
          <a:p>
            <a:r>
              <a:rPr lang="it-IT" sz="1600" dirty="0"/>
              <a:t>indicazione del servizio veterinario stesso. </a:t>
            </a:r>
          </a:p>
        </p:txBody>
      </p:sp>
    </p:spTree>
    <p:extLst>
      <p:ext uri="{BB962C8B-B14F-4D97-AF65-F5344CB8AC3E}">
        <p14:creationId xmlns:p14="http://schemas.microsoft.com/office/powerpoint/2010/main" val="213899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37360"/>
            <a:ext cx="9551894" cy="369332"/>
          </a:xfrm>
          <a:prstGeom prst="rect">
            <a:avLst/>
          </a:prstGeom>
          <a:noFill/>
        </p:spPr>
        <p:txBody>
          <a:bodyPr wrap="square" rtlCol="0">
            <a:spAutoFit/>
          </a:bodyPr>
          <a:lstStyle/>
          <a:p>
            <a:pPr algn="just"/>
            <a:r>
              <a:rPr lang="it-IT" i="1" dirty="0">
                <a:solidFill>
                  <a:schemeClr val="tx1">
                    <a:lumMod val="65000"/>
                    <a:lumOff val="35000"/>
                  </a:schemeClr>
                </a:solidFill>
              </a:rPr>
              <a:t>Ritrovamento di carcasse</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11" name="CasellaDiTesto 10">
            <a:extLst>
              <a:ext uri="{FF2B5EF4-FFF2-40B4-BE49-F238E27FC236}">
                <a16:creationId xmlns:a16="http://schemas.microsoft.com/office/drawing/2014/main" id="{C2406126-3729-A82F-95A5-DC3E32D3A535}"/>
              </a:ext>
            </a:extLst>
          </p:cNvPr>
          <p:cNvSpPr txBox="1"/>
          <p:nvPr/>
        </p:nvSpPr>
        <p:spPr>
          <a:xfrm>
            <a:off x="1488140" y="2363631"/>
            <a:ext cx="8641977" cy="2585323"/>
          </a:xfrm>
          <a:prstGeom prst="rect">
            <a:avLst/>
          </a:prstGeom>
          <a:noFill/>
        </p:spPr>
        <p:txBody>
          <a:bodyPr wrap="square">
            <a:spAutoFit/>
          </a:bodyPr>
          <a:lstStyle/>
          <a:p>
            <a:pPr algn="just"/>
            <a:r>
              <a:rPr lang="it-IT" dirty="0"/>
              <a:t>La </a:t>
            </a:r>
            <a:r>
              <a:rPr lang="it-IT" b="1" dirty="0"/>
              <a:t>segnalazione</a:t>
            </a:r>
            <a:r>
              <a:rPr lang="it-IT" dirty="0"/>
              <a:t> da parte di persone del rinvenimento di carcasse di cinghiali o altri suidi selvatici in  ambienti silvestri o in altri luoghi, al </a:t>
            </a:r>
            <a:r>
              <a:rPr lang="it-IT" b="1" dirty="0"/>
              <a:t>Servizio Veterinario </a:t>
            </a:r>
            <a:r>
              <a:rPr lang="it-IT" dirty="0"/>
              <a:t>locale comporta </a:t>
            </a:r>
            <a:r>
              <a:rPr lang="it-IT" b="1" dirty="0"/>
              <a:t>un'attività ispettiva in loco</a:t>
            </a:r>
            <a:r>
              <a:rPr lang="it-IT" dirty="0"/>
              <a:t> da parte  di quest’ultimo. </a:t>
            </a:r>
          </a:p>
          <a:p>
            <a:pPr algn="just"/>
            <a:r>
              <a:rPr lang="it-IT" dirty="0"/>
              <a:t>Dopo i rilievi anatomopatologici e qualora le condizioni della carcassa lo consentano (non in avanzato stato di decomposizione), la stessa, o gli organi bersaglio prelevati, sono consegnati all’IZS competente per territorio per gli accertamenti per la PSA (oltre ad altri controlli, es. trichinosi). Tale attività verrà registrata sull’applicativo SINVSA.</a:t>
            </a:r>
          </a:p>
          <a:p>
            <a:pPr algn="just"/>
            <a:r>
              <a:rPr lang="it-IT" dirty="0"/>
              <a:t> Nel secondo caso, la </a:t>
            </a:r>
            <a:r>
              <a:rPr lang="it-IT" b="1" dirty="0"/>
              <a:t>carcassa</a:t>
            </a:r>
            <a:r>
              <a:rPr lang="it-IT" dirty="0"/>
              <a:t> viene raccolta da Ditta autorizzata e convenzionata che provvederà allo </a:t>
            </a:r>
            <a:r>
              <a:rPr lang="it-IT" b="1" dirty="0"/>
              <a:t>smaltimento</a:t>
            </a:r>
            <a:r>
              <a:rPr lang="it-IT" dirty="0"/>
              <a:t> </a:t>
            </a:r>
            <a:r>
              <a:rPr lang="it-IT" b="1" dirty="0"/>
              <a:t>a norma del Reg. Ce n° 1069/09</a:t>
            </a:r>
          </a:p>
        </p:txBody>
      </p:sp>
    </p:spTree>
    <p:extLst>
      <p:ext uri="{BB962C8B-B14F-4D97-AF65-F5344CB8AC3E}">
        <p14:creationId xmlns:p14="http://schemas.microsoft.com/office/powerpoint/2010/main" val="421617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37360"/>
            <a:ext cx="9551894" cy="369332"/>
          </a:xfrm>
          <a:prstGeom prst="rect">
            <a:avLst/>
          </a:prstGeom>
          <a:noFill/>
        </p:spPr>
        <p:txBody>
          <a:bodyPr wrap="square" rtlCol="0">
            <a:spAutoFit/>
          </a:bodyPr>
          <a:lstStyle/>
          <a:p>
            <a:pPr algn="just"/>
            <a:r>
              <a:rPr lang="it-IT" i="1" dirty="0">
                <a:solidFill>
                  <a:schemeClr val="tx1">
                    <a:lumMod val="65000"/>
                    <a:lumOff val="35000"/>
                  </a:schemeClr>
                </a:solidFill>
              </a:rPr>
              <a:t>Ritrovamento di carcasse</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7" name="CasellaDiTesto 6">
            <a:extLst>
              <a:ext uri="{FF2B5EF4-FFF2-40B4-BE49-F238E27FC236}">
                <a16:creationId xmlns:a16="http://schemas.microsoft.com/office/drawing/2014/main" id="{B51AD641-61C2-6B5E-232B-DC143BA19E84}"/>
              </a:ext>
            </a:extLst>
          </p:cNvPr>
          <p:cNvSpPr txBox="1"/>
          <p:nvPr/>
        </p:nvSpPr>
        <p:spPr>
          <a:xfrm>
            <a:off x="1801905" y="2782104"/>
            <a:ext cx="8328212" cy="1754326"/>
          </a:xfrm>
          <a:prstGeom prst="rect">
            <a:avLst/>
          </a:prstGeom>
          <a:noFill/>
        </p:spPr>
        <p:txBody>
          <a:bodyPr wrap="square">
            <a:spAutoFit/>
          </a:bodyPr>
          <a:lstStyle/>
          <a:p>
            <a:pPr algn="just"/>
            <a:r>
              <a:rPr lang="it-IT" dirty="0"/>
              <a:t>Oltre le carcasse, devono essere segnalati tutti i casi sospetti tra cui gli animali che </a:t>
            </a:r>
            <a:r>
              <a:rPr lang="it-IT" b="1" dirty="0"/>
              <a:t>durante l’attività venatoria </a:t>
            </a:r>
            <a:r>
              <a:rPr lang="it-IT" dirty="0"/>
              <a:t>presentano alterazioni del comportamento e perturbazioni dello stato generale. Per l’esecuzione di tale attività è, pertanto, fondamentale la </a:t>
            </a:r>
            <a:r>
              <a:rPr lang="it-IT" b="1" dirty="0"/>
              <a:t>stretta collaborazione</a:t>
            </a:r>
            <a:r>
              <a:rPr lang="it-IT" dirty="0"/>
              <a:t> tra i servizi veterinari territoriali e tutti gli altri soggetti che, a vario titolo, esercitano la propria attività sul territorio (Cacciatori, Guardie forestali, guardie venatorie, Cras, allevatori, </a:t>
            </a:r>
            <a:r>
              <a:rPr lang="it-IT" dirty="0" err="1"/>
              <a:t>etc</a:t>
            </a:r>
            <a:r>
              <a:rPr lang="it-IT" dirty="0"/>
              <a:t>…)</a:t>
            </a:r>
          </a:p>
        </p:txBody>
      </p:sp>
    </p:spTree>
    <p:extLst>
      <p:ext uri="{BB962C8B-B14F-4D97-AF65-F5344CB8AC3E}">
        <p14:creationId xmlns:p14="http://schemas.microsoft.com/office/powerpoint/2010/main" val="306590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37360"/>
            <a:ext cx="9551894" cy="369332"/>
          </a:xfrm>
          <a:prstGeom prst="rect">
            <a:avLst/>
          </a:prstGeom>
          <a:noFill/>
        </p:spPr>
        <p:txBody>
          <a:bodyPr wrap="square" rtlCol="0">
            <a:spAutoFit/>
          </a:bodyPr>
          <a:lstStyle/>
          <a:p>
            <a:pPr algn="just"/>
            <a:r>
              <a:rPr lang="it-IT" i="1" dirty="0">
                <a:solidFill>
                  <a:schemeClr val="tx1">
                    <a:lumMod val="50000"/>
                    <a:lumOff val="50000"/>
                  </a:schemeClr>
                </a:solidFill>
              </a:rPr>
              <a:t>Smaltimento delle carcasse nell’ambito di </a:t>
            </a:r>
            <a:r>
              <a:rPr lang="it-IT" i="1" dirty="0" err="1">
                <a:solidFill>
                  <a:schemeClr val="tx1">
                    <a:lumMod val="50000"/>
                    <a:lumOff val="50000"/>
                  </a:schemeClr>
                </a:solidFill>
              </a:rPr>
              <a:t>depopolamento</a:t>
            </a:r>
            <a:r>
              <a:rPr lang="it-IT" i="1" dirty="0">
                <a:solidFill>
                  <a:schemeClr val="tx1">
                    <a:lumMod val="50000"/>
                    <a:lumOff val="50000"/>
                  </a:schemeClr>
                </a:solidFill>
              </a:rPr>
              <a:t> selettivo in aree venabili</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7" name="CasellaDiTesto 6">
            <a:extLst>
              <a:ext uri="{FF2B5EF4-FFF2-40B4-BE49-F238E27FC236}">
                <a16:creationId xmlns:a16="http://schemas.microsoft.com/office/drawing/2014/main" id="{F7E9F008-F56C-6049-82F2-4C091E8A6AE7}"/>
              </a:ext>
            </a:extLst>
          </p:cNvPr>
          <p:cNvSpPr txBox="1"/>
          <p:nvPr/>
        </p:nvSpPr>
        <p:spPr>
          <a:xfrm>
            <a:off x="1192696" y="2282024"/>
            <a:ext cx="9923539" cy="3693319"/>
          </a:xfrm>
          <a:prstGeom prst="rect">
            <a:avLst/>
          </a:prstGeom>
          <a:noFill/>
        </p:spPr>
        <p:txBody>
          <a:bodyPr wrap="square">
            <a:spAutoFit/>
          </a:bodyPr>
          <a:lstStyle/>
          <a:p>
            <a:pPr algn="just"/>
            <a:r>
              <a:rPr lang="it-IT" dirty="0"/>
              <a:t>Nelle zone venabili, a rotazione, </a:t>
            </a:r>
            <a:r>
              <a:rPr lang="it-IT" b="1" dirty="0"/>
              <a:t>dando però priorità a quelle aree con una maggiore presenza di cinghiali</a:t>
            </a:r>
            <a:r>
              <a:rPr lang="it-IT" dirty="0"/>
              <a:t>, andranno organizzate </a:t>
            </a:r>
            <a:r>
              <a:rPr lang="it-IT" b="1" i="1" dirty="0"/>
              <a:t>giornate per il prelievo venatorio di selezione</a:t>
            </a:r>
            <a:r>
              <a:rPr lang="it-IT" dirty="0"/>
              <a:t>, utilizzando squadre di cacciatori opportunamente formati. Nell’ambito della zona individuata, dovrà essere identificata un’area, raggiungibile dai mezzi in dotazione alla Ditta incaricata dello smaltimento delle carcasse, che rappresenterà il </a:t>
            </a:r>
            <a:r>
              <a:rPr lang="it-IT" b="1" i="1" dirty="0"/>
              <a:t>punto di raccolta </a:t>
            </a:r>
            <a:r>
              <a:rPr lang="it-IT" dirty="0"/>
              <a:t>delle carcasse abbattute durante la seduta di caccia.</a:t>
            </a:r>
          </a:p>
          <a:p>
            <a:pPr algn="just"/>
            <a:r>
              <a:rPr lang="it-IT" dirty="0"/>
              <a:t>Tutti i cinghiali cacciati dovrebbero essere gestiti come </a:t>
            </a:r>
            <a:r>
              <a:rPr lang="it-IT" b="1" dirty="0"/>
              <a:t>potenzialmente infetti</a:t>
            </a:r>
            <a:r>
              <a:rPr lang="it-IT" dirty="0"/>
              <a:t>, il che significa che una serie completa di misure di </a:t>
            </a:r>
            <a:r>
              <a:rPr lang="it-IT" b="1" dirty="0"/>
              <a:t>biosicurezza</a:t>
            </a:r>
            <a:r>
              <a:rPr lang="it-IT" dirty="0"/>
              <a:t> fattibili e sostenibili devono essere applicate durante qualsiasi fase della caccia. L'intero corpo del cinghiale cacciato deve essere trasportato in sicurezza nel </a:t>
            </a:r>
            <a:r>
              <a:rPr lang="it-IT" b="1" i="1" dirty="0"/>
              <a:t>punto di raccolta</a:t>
            </a:r>
            <a:r>
              <a:rPr lang="it-IT" dirty="0"/>
              <a:t> ove si svolgeranno le operazioni di eviscerazione. Tale operazione si rende necessaria al fine di consentire lo smaltimento come SOA di </a:t>
            </a:r>
            <a:r>
              <a:rPr lang="it-IT" dirty="0" err="1"/>
              <a:t>Cat</a:t>
            </a:r>
            <a:r>
              <a:rPr lang="it-IT" dirty="0"/>
              <a:t>. 3 presso gli impianti disponibili sul territorio regionale pugliese, riducendo il materiale di </a:t>
            </a:r>
            <a:r>
              <a:rPr lang="it-IT" dirty="0" err="1"/>
              <a:t>Cat</a:t>
            </a:r>
            <a:r>
              <a:rPr lang="it-IT" dirty="0"/>
              <a:t>. 2 al solo pacchetto intestinale, che dovrà essere, dapprima stoccato presso Impianti di Magazzinaggio di </a:t>
            </a:r>
            <a:r>
              <a:rPr lang="it-IT" dirty="0" err="1"/>
              <a:t>Cat</a:t>
            </a:r>
            <a:r>
              <a:rPr lang="it-IT" dirty="0"/>
              <a:t>. 2 presenti sul territorio pugliese, per poter essere poi inoltrato ad Impianti di trasformazione o incenerimento di fuori Regione.</a:t>
            </a:r>
          </a:p>
        </p:txBody>
      </p:sp>
    </p:spTree>
    <p:extLst>
      <p:ext uri="{BB962C8B-B14F-4D97-AF65-F5344CB8AC3E}">
        <p14:creationId xmlns:p14="http://schemas.microsoft.com/office/powerpoint/2010/main" val="383030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37360"/>
            <a:ext cx="9551894" cy="369332"/>
          </a:xfrm>
          <a:prstGeom prst="rect">
            <a:avLst/>
          </a:prstGeom>
          <a:noFill/>
        </p:spPr>
        <p:txBody>
          <a:bodyPr wrap="square" rtlCol="0">
            <a:spAutoFit/>
          </a:bodyPr>
          <a:lstStyle/>
          <a:p>
            <a:pPr algn="just"/>
            <a:r>
              <a:rPr lang="it-IT" i="1" dirty="0">
                <a:solidFill>
                  <a:schemeClr val="tx1">
                    <a:lumMod val="65000"/>
                    <a:lumOff val="35000"/>
                  </a:schemeClr>
                </a:solidFill>
              </a:rPr>
              <a:t>Smaltimento delle carcasse nell’ambito di </a:t>
            </a:r>
            <a:r>
              <a:rPr lang="it-IT" i="1" dirty="0" err="1">
                <a:solidFill>
                  <a:schemeClr val="tx1">
                    <a:lumMod val="65000"/>
                    <a:lumOff val="35000"/>
                  </a:schemeClr>
                </a:solidFill>
              </a:rPr>
              <a:t>depopolamento</a:t>
            </a:r>
            <a:r>
              <a:rPr lang="it-IT" i="1" dirty="0">
                <a:solidFill>
                  <a:schemeClr val="tx1">
                    <a:lumMod val="65000"/>
                    <a:lumOff val="35000"/>
                  </a:schemeClr>
                </a:solidFill>
              </a:rPr>
              <a:t> selettivo in aree venabili</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7" name="CasellaDiTesto 6">
            <a:extLst>
              <a:ext uri="{FF2B5EF4-FFF2-40B4-BE49-F238E27FC236}">
                <a16:creationId xmlns:a16="http://schemas.microsoft.com/office/drawing/2014/main" id="{F7E9F008-F56C-6049-82F2-4C091E8A6AE7}"/>
              </a:ext>
            </a:extLst>
          </p:cNvPr>
          <p:cNvSpPr txBox="1"/>
          <p:nvPr/>
        </p:nvSpPr>
        <p:spPr>
          <a:xfrm>
            <a:off x="2253726" y="3081081"/>
            <a:ext cx="7876391" cy="2677656"/>
          </a:xfrm>
          <a:prstGeom prst="rect">
            <a:avLst/>
          </a:prstGeom>
          <a:noFill/>
        </p:spPr>
        <p:txBody>
          <a:bodyPr wrap="square">
            <a:spAutoFit/>
          </a:bodyPr>
          <a:lstStyle/>
          <a:p>
            <a:pPr algn="just"/>
            <a:r>
              <a:rPr lang="it-IT" sz="2400" dirty="0"/>
              <a:t>Il punto di raccolta carcasse individuato deve essere facilmente riconoscibile e solo i responsabili dell’eviscerazione dell'animale devono utilizzarla. Dovrà essere </a:t>
            </a:r>
            <a:r>
              <a:rPr lang="it-IT" sz="2400" b="1" dirty="0"/>
              <a:t>presidiato</a:t>
            </a:r>
            <a:r>
              <a:rPr lang="it-IT" sz="2400" dirty="0"/>
              <a:t> dal </a:t>
            </a:r>
            <a:r>
              <a:rPr lang="it-IT" sz="2400" b="1" dirty="0"/>
              <a:t>Servizio Veterinario </a:t>
            </a:r>
            <a:r>
              <a:rPr lang="it-IT" sz="2400" dirty="0"/>
              <a:t>territorialmente competente che provvederà anche al prelievo dei </a:t>
            </a:r>
            <a:r>
              <a:rPr lang="it-IT" sz="2400" b="1" dirty="0"/>
              <a:t>campioni</a:t>
            </a:r>
            <a:r>
              <a:rPr lang="it-IT" sz="2400" dirty="0"/>
              <a:t> e verificherà che le operazioni di eviscerazione e soprattutto di lavaggio e disinfezione dell’area siano correttamente effettuate.</a:t>
            </a:r>
          </a:p>
        </p:txBody>
      </p:sp>
      <p:sp>
        <p:nvSpPr>
          <p:cNvPr id="6" name="CasellaDiTesto 5">
            <a:extLst>
              <a:ext uri="{FF2B5EF4-FFF2-40B4-BE49-F238E27FC236}">
                <a16:creationId xmlns:a16="http://schemas.microsoft.com/office/drawing/2014/main" id="{183CC78E-E48E-827F-5199-6B0BFE74DEB6}"/>
              </a:ext>
            </a:extLst>
          </p:cNvPr>
          <p:cNvSpPr txBox="1"/>
          <p:nvPr/>
        </p:nvSpPr>
        <p:spPr>
          <a:xfrm>
            <a:off x="4250615" y="2289096"/>
            <a:ext cx="3245223" cy="523220"/>
          </a:xfrm>
          <a:prstGeom prst="rect">
            <a:avLst/>
          </a:prstGeom>
          <a:noFill/>
        </p:spPr>
        <p:txBody>
          <a:bodyPr wrap="square" rtlCol="0">
            <a:spAutoFit/>
          </a:bodyPr>
          <a:lstStyle/>
          <a:p>
            <a:r>
              <a:rPr lang="it-IT" sz="2800" b="1" dirty="0"/>
              <a:t>PUNTO DI RACCOLTA</a:t>
            </a:r>
          </a:p>
        </p:txBody>
      </p:sp>
    </p:spTree>
    <p:extLst>
      <p:ext uri="{BB962C8B-B14F-4D97-AF65-F5344CB8AC3E}">
        <p14:creationId xmlns:p14="http://schemas.microsoft.com/office/powerpoint/2010/main" val="295905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74434"/>
            <a:ext cx="9551894" cy="369332"/>
          </a:xfrm>
          <a:prstGeom prst="rect">
            <a:avLst/>
          </a:prstGeom>
          <a:noFill/>
        </p:spPr>
        <p:txBody>
          <a:bodyPr wrap="square" rtlCol="0">
            <a:spAutoFit/>
          </a:bodyPr>
          <a:lstStyle/>
          <a:p>
            <a:pPr algn="just"/>
            <a:r>
              <a:rPr lang="it-IT" i="1" dirty="0" err="1">
                <a:solidFill>
                  <a:schemeClr val="tx1">
                    <a:lumMod val="65000"/>
                    <a:lumOff val="35000"/>
                  </a:schemeClr>
                </a:solidFill>
              </a:rPr>
              <a:t>Depopolamento</a:t>
            </a:r>
            <a:r>
              <a:rPr lang="it-IT" i="1" dirty="0">
                <a:solidFill>
                  <a:schemeClr val="tx1">
                    <a:lumMod val="65000"/>
                    <a:lumOff val="35000"/>
                  </a:schemeClr>
                </a:solidFill>
              </a:rPr>
              <a:t> selettivo in aree non venabili</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
        <p:nvSpPr>
          <p:cNvPr id="9" name="CasellaDiTesto 8">
            <a:extLst>
              <a:ext uri="{FF2B5EF4-FFF2-40B4-BE49-F238E27FC236}">
                <a16:creationId xmlns:a16="http://schemas.microsoft.com/office/drawing/2014/main" id="{C3A06452-7EE9-C5AD-00D6-8A00F2669009}"/>
              </a:ext>
            </a:extLst>
          </p:cNvPr>
          <p:cNvSpPr txBox="1"/>
          <p:nvPr/>
        </p:nvSpPr>
        <p:spPr>
          <a:xfrm>
            <a:off x="1097279" y="2274838"/>
            <a:ext cx="9741049" cy="1477328"/>
          </a:xfrm>
          <a:prstGeom prst="rect">
            <a:avLst/>
          </a:prstGeom>
          <a:noFill/>
        </p:spPr>
        <p:txBody>
          <a:bodyPr wrap="square">
            <a:spAutoFit/>
          </a:bodyPr>
          <a:lstStyle/>
          <a:p>
            <a:pPr algn="just"/>
            <a:r>
              <a:rPr lang="it-IT" dirty="0"/>
              <a:t>Gli animali devono essere catturati attraverso apposite gabbie e chiusini. Prima dell’emergenza PSA, tale metodo è stato utilizzato nei Parchi nazionali della Regione Puglia, con traslocazione degli animali catturati in altri ambiti, rappresentate da aree di ripopolamento o aziende  faunistico-venatorie. Al momento tale pratica non è più attuabile e pertanto occorre individuare altro destino per gli animali catturati</a:t>
            </a:r>
          </a:p>
        </p:txBody>
      </p:sp>
      <p:sp>
        <p:nvSpPr>
          <p:cNvPr id="11" name="CasellaDiTesto 10">
            <a:extLst>
              <a:ext uri="{FF2B5EF4-FFF2-40B4-BE49-F238E27FC236}">
                <a16:creationId xmlns:a16="http://schemas.microsoft.com/office/drawing/2014/main" id="{AE824F51-2788-2684-BC70-058A8CDCC35C}"/>
              </a:ext>
            </a:extLst>
          </p:cNvPr>
          <p:cNvSpPr txBox="1"/>
          <p:nvPr/>
        </p:nvSpPr>
        <p:spPr>
          <a:xfrm>
            <a:off x="1453626" y="4302497"/>
            <a:ext cx="9028354" cy="1015663"/>
          </a:xfrm>
          <a:prstGeom prst="rect">
            <a:avLst/>
          </a:prstGeom>
          <a:noFill/>
        </p:spPr>
        <p:txBody>
          <a:bodyPr wrap="square">
            <a:spAutoFit/>
          </a:bodyPr>
          <a:lstStyle/>
          <a:p>
            <a:pPr algn="just"/>
            <a:r>
              <a:rPr lang="it-IT" sz="2000" dirty="0"/>
              <a:t>In attesa della realizzazione, in Puglia, di una filiera che prevede l’utilizzo di tali animali per la produzione di alimenti, l’unico destino è quello dell’abbattimento e smaltimento come sottoprodotti di origine animale ai sensi del Reg. ce n° 1069/09.</a:t>
            </a:r>
          </a:p>
        </p:txBody>
      </p:sp>
    </p:spTree>
    <p:extLst>
      <p:ext uri="{BB962C8B-B14F-4D97-AF65-F5344CB8AC3E}">
        <p14:creationId xmlns:p14="http://schemas.microsoft.com/office/powerpoint/2010/main" val="4135803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3600" dirty="0"/>
              <a:t>Smaltimento delle carcasse dei suidi selvatici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774434"/>
            <a:ext cx="9551894" cy="369332"/>
          </a:xfrm>
          <a:prstGeom prst="rect">
            <a:avLst/>
          </a:prstGeom>
          <a:noFill/>
        </p:spPr>
        <p:txBody>
          <a:bodyPr wrap="square" rtlCol="0">
            <a:spAutoFit/>
          </a:bodyPr>
          <a:lstStyle/>
          <a:p>
            <a:pPr algn="just"/>
            <a:r>
              <a:rPr lang="it-IT" i="1" dirty="0" err="1">
                <a:solidFill>
                  <a:schemeClr val="tx1">
                    <a:lumMod val="65000"/>
                    <a:lumOff val="35000"/>
                  </a:schemeClr>
                </a:solidFill>
              </a:rPr>
              <a:t>Depopolamento</a:t>
            </a:r>
            <a:r>
              <a:rPr lang="it-IT" i="1" dirty="0">
                <a:solidFill>
                  <a:schemeClr val="tx1">
                    <a:lumMod val="65000"/>
                    <a:lumOff val="35000"/>
                  </a:schemeClr>
                </a:solidFill>
              </a:rPr>
              <a:t> in caso di focolaio</a:t>
            </a:r>
          </a:p>
        </p:txBody>
      </p:sp>
      <p:sp>
        <p:nvSpPr>
          <p:cNvPr id="3" name="CasellaDiTesto 2">
            <a:extLst>
              <a:ext uri="{FF2B5EF4-FFF2-40B4-BE49-F238E27FC236}">
                <a16:creationId xmlns:a16="http://schemas.microsoft.com/office/drawing/2014/main" id="{9ABEBE12-5EF4-9310-234F-7EED2F41782E}"/>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7" name="Immagine 6">
            <a:extLst>
              <a:ext uri="{FF2B5EF4-FFF2-40B4-BE49-F238E27FC236}">
                <a16:creationId xmlns:a16="http://schemas.microsoft.com/office/drawing/2014/main" id="{6710C67B-4E53-8CF0-CE4D-3497711939A5}"/>
              </a:ext>
            </a:extLst>
          </p:cNvPr>
          <p:cNvPicPr>
            <a:picLocks noChangeAspect="1"/>
          </p:cNvPicPr>
          <p:nvPr/>
        </p:nvPicPr>
        <p:blipFill rotWithShape="1">
          <a:blip r:embed="rId3"/>
          <a:srcRect l="46029" t="24053" r="27501" b="15556"/>
          <a:stretch/>
        </p:blipFill>
        <p:spPr>
          <a:xfrm>
            <a:off x="7360023" y="2062481"/>
            <a:ext cx="3227295" cy="4141694"/>
          </a:xfrm>
          <a:prstGeom prst="rect">
            <a:avLst/>
          </a:prstGeom>
        </p:spPr>
      </p:pic>
      <p:sp>
        <p:nvSpPr>
          <p:cNvPr id="8" name="CasellaDiTesto 7">
            <a:extLst>
              <a:ext uri="{FF2B5EF4-FFF2-40B4-BE49-F238E27FC236}">
                <a16:creationId xmlns:a16="http://schemas.microsoft.com/office/drawing/2014/main" id="{C35715F5-EB03-77BB-8047-8EC214EEF26F}"/>
              </a:ext>
            </a:extLst>
          </p:cNvPr>
          <p:cNvSpPr txBox="1"/>
          <p:nvPr/>
        </p:nvSpPr>
        <p:spPr>
          <a:xfrm>
            <a:off x="1272988" y="3352066"/>
            <a:ext cx="5611906" cy="830997"/>
          </a:xfrm>
          <a:prstGeom prst="rect">
            <a:avLst/>
          </a:prstGeom>
          <a:noFill/>
        </p:spPr>
        <p:txBody>
          <a:bodyPr wrap="square" rtlCol="0">
            <a:spAutoFit/>
          </a:bodyPr>
          <a:lstStyle/>
          <a:p>
            <a:r>
              <a:rPr lang="it-IT" sz="2400" dirty="0"/>
              <a:t>Procedure disciplinate nel manuale delle emergenze della PSA nei selvatici </a:t>
            </a:r>
          </a:p>
        </p:txBody>
      </p:sp>
    </p:spTree>
    <p:extLst>
      <p:ext uri="{BB962C8B-B14F-4D97-AF65-F5344CB8AC3E}">
        <p14:creationId xmlns:p14="http://schemas.microsoft.com/office/powerpoint/2010/main" val="373648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8069967" cy="1298089"/>
          </a:xfrm>
        </p:spPr>
        <p:txBody>
          <a:bodyPr/>
          <a:lstStyle/>
          <a:p>
            <a:r>
              <a:rPr lang="it-IT" dirty="0"/>
              <a:t>Riferimenti normativi comunitari</a:t>
            </a:r>
          </a:p>
        </p:txBody>
      </p:sp>
      <p:sp>
        <p:nvSpPr>
          <p:cNvPr id="3" name="Segnaposto contenuto 2">
            <a:extLst>
              <a:ext uri="{FF2B5EF4-FFF2-40B4-BE49-F238E27FC236}">
                <a16:creationId xmlns:a16="http://schemas.microsoft.com/office/drawing/2014/main" id="{2B50E852-1E00-8270-5F36-A93BA8C6599A}"/>
              </a:ext>
            </a:extLst>
          </p:cNvPr>
          <p:cNvSpPr>
            <a:spLocks noGrp="1"/>
          </p:cNvSpPr>
          <p:nvPr>
            <p:ph idx="1"/>
          </p:nvPr>
        </p:nvSpPr>
        <p:spPr>
          <a:xfrm>
            <a:off x="1097280" y="2363492"/>
            <a:ext cx="10115744" cy="3068664"/>
          </a:xfrm>
        </p:spPr>
        <p:txBody>
          <a:bodyPr>
            <a:normAutofit fontScale="85000" lnSpcReduction="20000"/>
          </a:bodyPr>
          <a:lstStyle/>
          <a:p>
            <a:pPr algn="just">
              <a:buFont typeface="Arial" panose="020B0604020202020204" pitchFamily="34" charset="0"/>
              <a:buChar char="•"/>
            </a:pPr>
            <a:r>
              <a:rPr lang="it-IT" dirty="0"/>
              <a:t>Reg. (CE) 178/2002 che stabilisce i principi e i requisiti generali della legislazione alimentare, istituisce l'Autorità europea per la sicurezza alimentare e fissa procedure nel campo della sicurezza alimentare</a:t>
            </a:r>
          </a:p>
          <a:p>
            <a:pPr algn="just">
              <a:buFont typeface="Arial" panose="020B0604020202020204" pitchFamily="34" charset="0"/>
              <a:buChar char="•"/>
            </a:pPr>
            <a:r>
              <a:rPr lang="it-IT" dirty="0"/>
              <a:t>Reg. (CE) 1069/2009 recante norme sanitarie relative ai sottoprodotti di origine animale e ai prodotti derivati non destinati al consumo umano e che abroga il regolamento (CE) n. 1774/2002</a:t>
            </a:r>
          </a:p>
          <a:p>
            <a:pPr algn="just">
              <a:buFont typeface="Arial" panose="020B0604020202020204" pitchFamily="34" charset="0"/>
              <a:buChar char="•"/>
            </a:pPr>
            <a:r>
              <a:rPr lang="it-IT" dirty="0"/>
              <a:t>Reg. (UE) 1375/2015 che definisce norme specifiche applicabili ai controlli ufficiali relativi alla presenza di Trichine nelle carni</a:t>
            </a:r>
          </a:p>
          <a:p>
            <a:pPr algn="just">
              <a:buFont typeface="Arial" panose="020B0604020202020204" pitchFamily="34" charset="0"/>
              <a:buChar char="•"/>
            </a:pPr>
            <a:r>
              <a:rPr lang="it-IT" dirty="0"/>
              <a:t>Reg. (CE) 429/2016 relativo alle malattie animali trasmissibili e che modifica e abroga taluni atti in materia di sanità animale</a:t>
            </a:r>
          </a:p>
          <a:p>
            <a:pPr algn="just">
              <a:buFont typeface="Arial" panose="020B0604020202020204" pitchFamily="34" charset="0"/>
              <a:buChar char="•"/>
            </a:pPr>
            <a:r>
              <a:rPr lang="it-IT" dirty="0"/>
              <a:t>Reg. (UE) 625/2017 relativo ai controlli ufficiali e alle altre attività ufficiali effettuati per garantire l’applicazione della legislazione sugli alimenti e sui mangimi, delle norme sulla salute e sul benessere degli animali, sulla sanità delle piante nonché sui prodotti fitosanitari</a:t>
            </a:r>
          </a:p>
          <a:p>
            <a:pPr marL="0" indent="0" algn="just">
              <a:buNone/>
            </a:pPr>
            <a:endParaRPr lang="it-IT" dirty="0"/>
          </a:p>
          <a:p>
            <a:pPr algn="just"/>
            <a:endParaRPr lang="it-IT" b="1" dirty="0"/>
          </a:p>
        </p:txBody>
      </p:sp>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189611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ontro con un cinghiale | Clinica Veterinaria Modena Sud">
            <a:extLst>
              <a:ext uri="{FF2B5EF4-FFF2-40B4-BE49-F238E27FC236}">
                <a16:creationId xmlns:a16="http://schemas.microsoft.com/office/drawing/2014/main" id="{9446EF5B-1B73-E088-2FCB-EC34F2D34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68" r="7105"/>
          <a:stretch/>
        </p:blipFill>
        <p:spPr bwMode="auto">
          <a:xfrm>
            <a:off x="-914400" y="0"/>
            <a:ext cx="13106400" cy="686976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C4E6DE15-18FB-A231-056A-06C03DD13314}"/>
              </a:ext>
            </a:extLst>
          </p:cNvPr>
          <p:cNvSpPr/>
          <p:nvPr/>
        </p:nvSpPr>
        <p:spPr>
          <a:xfrm>
            <a:off x="0" y="5504329"/>
            <a:ext cx="12192000" cy="1353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Rettangolo 3">
            <a:extLst>
              <a:ext uri="{FF2B5EF4-FFF2-40B4-BE49-F238E27FC236}">
                <a16:creationId xmlns:a16="http://schemas.microsoft.com/office/drawing/2014/main" id="{31B5A6AF-8107-33FC-47BB-FFBB96BD1295}"/>
              </a:ext>
            </a:extLst>
          </p:cNvPr>
          <p:cNvSpPr/>
          <p:nvPr/>
        </p:nvSpPr>
        <p:spPr>
          <a:xfrm>
            <a:off x="0" y="5360894"/>
            <a:ext cx="12192000" cy="143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6EA33ED-8EB0-FEF1-8E7C-74C42B13CE43}"/>
              </a:ext>
            </a:extLst>
          </p:cNvPr>
          <p:cNvPicPr>
            <a:picLocks noChangeAspect="1"/>
          </p:cNvPicPr>
          <p:nvPr/>
        </p:nvPicPr>
        <p:blipFill rotWithShape="1">
          <a:blip r:embed="rId3"/>
          <a:srcRect l="13715" t="16166" r="13097" b="18309"/>
          <a:stretch/>
        </p:blipFill>
        <p:spPr>
          <a:xfrm>
            <a:off x="9831293" y="5697069"/>
            <a:ext cx="1930400" cy="908728"/>
          </a:xfrm>
          <a:prstGeom prst="rect">
            <a:avLst/>
          </a:prstGeom>
        </p:spPr>
      </p:pic>
      <p:sp>
        <p:nvSpPr>
          <p:cNvPr id="6" name="CasellaDiTesto 5">
            <a:extLst>
              <a:ext uri="{FF2B5EF4-FFF2-40B4-BE49-F238E27FC236}">
                <a16:creationId xmlns:a16="http://schemas.microsoft.com/office/drawing/2014/main" id="{590ECE65-6BC5-31E5-7623-A2E999D488DC}"/>
              </a:ext>
            </a:extLst>
          </p:cNvPr>
          <p:cNvSpPr txBox="1"/>
          <p:nvPr/>
        </p:nvSpPr>
        <p:spPr>
          <a:xfrm>
            <a:off x="3173507" y="5828267"/>
            <a:ext cx="6373906" cy="646331"/>
          </a:xfrm>
          <a:prstGeom prst="rect">
            <a:avLst/>
          </a:prstGeom>
          <a:noFill/>
        </p:spPr>
        <p:txBody>
          <a:bodyPr wrap="square" rtlCol="0">
            <a:spAutoFit/>
          </a:bodyPr>
          <a:lstStyle/>
          <a:p>
            <a:r>
              <a:rPr lang="it-IT" sz="3600" b="1" dirty="0">
                <a:solidFill>
                  <a:schemeClr val="accent1"/>
                </a:solidFill>
              </a:rPr>
              <a:t>GRAZIE PER L’ATTENZIONE</a:t>
            </a:r>
          </a:p>
        </p:txBody>
      </p:sp>
    </p:spTree>
    <p:extLst>
      <p:ext uri="{BB962C8B-B14F-4D97-AF65-F5344CB8AC3E}">
        <p14:creationId xmlns:p14="http://schemas.microsoft.com/office/powerpoint/2010/main" val="292153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10058400" cy="1298089"/>
          </a:xfrm>
        </p:spPr>
        <p:txBody>
          <a:bodyPr/>
          <a:lstStyle/>
          <a:p>
            <a:r>
              <a:rPr lang="it-IT" dirty="0"/>
              <a:t>Riferimenti normativi nazionali</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2579354"/>
            <a:ext cx="9551894"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LEGGE 07 aprile 2022, n.29 Conversione in legge, del decreto legge 17 febbraio 2022, n.9, recante misure urgenti per arrestare la diffusione della peste suina africana (PSA)</a:t>
            </a:r>
          </a:p>
          <a:p>
            <a:pPr marL="285750" indent="-285750" algn="just">
              <a:buFont typeface="Arial" panose="020B0604020202020204" pitchFamily="34" charset="0"/>
              <a:buChar char="•"/>
            </a:pPr>
            <a:r>
              <a:rPr lang="it-IT" dirty="0"/>
              <a:t>Ordinanza 04/2022 del Commissario straordinario della Peste Suina Africana</a:t>
            </a:r>
          </a:p>
          <a:p>
            <a:pPr marL="285750" indent="-285750" algn="just">
              <a:buFont typeface="Arial" panose="020B0604020202020204" pitchFamily="34" charset="0"/>
              <a:buChar char="•"/>
            </a:pPr>
            <a:r>
              <a:rPr lang="it-IT" dirty="0"/>
              <a:t>Intesa 34/CSR del 25 marzo 2021, ai sensi dell’articolo 8, comma 6, della legge 5 giugno 2003, n. 131, tra il governo, le regioni e le province autonome di Trento e di Bolzano concernente linee guida in materia di igiene delle carni di selvaggina selvatica</a:t>
            </a:r>
          </a:p>
          <a:p>
            <a:pPr algn="just"/>
            <a:endParaRPr lang="it-IT" dirty="0"/>
          </a:p>
        </p:txBody>
      </p:sp>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244465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10058400" cy="1298089"/>
          </a:xfrm>
        </p:spPr>
        <p:txBody>
          <a:bodyPr/>
          <a:lstStyle/>
          <a:p>
            <a:r>
              <a:rPr lang="it-IT" dirty="0"/>
              <a:t>Normativa regionale</a:t>
            </a:r>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097280" y="1991846"/>
            <a:ext cx="9551894"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t>DELIBERAZIONE DELLA GIUNTA REGIONALE 2 agosto 2022, n. 1140 Decreto Legge n. 9/2022 coordinato con la Legge di conversione n. 29/2022 - Misure urgenti per arrestare la diffusione della Peste Suina Africana (PSA) - </a:t>
            </a:r>
            <a:r>
              <a:rPr lang="it-IT" b="1" dirty="0"/>
              <a:t>approvazione del PIANO REGIONALE DI INTERVENTI URGENTI</a:t>
            </a:r>
            <a:r>
              <a:rPr lang="it-IT" dirty="0"/>
              <a:t>; (PRIU) della Regione Puglia per la gestione, il controllo e l’eradicazione della Peste Suina Africana nei suidi da allevamento e selvatici;</a:t>
            </a:r>
            <a:endParaRPr lang="it-IT" sz="1800" dirty="0"/>
          </a:p>
          <a:p>
            <a:pPr marL="285750" indent="-285750" algn="just">
              <a:buFont typeface="Arial" panose="020B0604020202020204" pitchFamily="34" charset="0"/>
              <a:buChar char="•"/>
            </a:pPr>
            <a:r>
              <a:rPr lang="it-IT" sz="1800" dirty="0"/>
              <a:t>DELIBERAZIONE DELLA GIUNTA REGIONALE 25 luglio 2022, n. 1058: approvazione del </a:t>
            </a:r>
            <a:r>
              <a:rPr lang="it-IT" sz="1800" b="1" dirty="0"/>
              <a:t>ca</a:t>
            </a:r>
            <a:r>
              <a:rPr lang="it-IT" b="1" dirty="0"/>
              <a:t>lendario venatorio</a:t>
            </a:r>
            <a:r>
              <a:rPr lang="it-IT" dirty="0"/>
              <a:t> della regione Puglia;</a:t>
            </a:r>
          </a:p>
          <a:p>
            <a:pPr marL="285750" indent="-285750" algn="just">
              <a:buFont typeface="Arial" panose="020B0604020202020204" pitchFamily="34" charset="0"/>
              <a:buChar char="•"/>
            </a:pPr>
            <a:r>
              <a:rPr lang="it-IT" dirty="0"/>
              <a:t>DELIBERAZIONE DELLA GIUNTA REGIONALE 9 agosto 2022, n. 1193 Approvazione Disciplinari per la gestione della “</a:t>
            </a:r>
            <a:r>
              <a:rPr lang="it-IT" b="1" dirty="0"/>
              <a:t>Caccia di Selezione</a:t>
            </a:r>
            <a:r>
              <a:rPr lang="it-IT" dirty="0"/>
              <a:t>” al Cinghiale, Cervidi e Bovidi nel territorio regionale</a:t>
            </a:r>
          </a:p>
          <a:p>
            <a:pPr marL="285750" indent="-285750" algn="just">
              <a:buFont typeface="Arial" panose="020B0604020202020204" pitchFamily="34" charset="0"/>
              <a:buChar char="•"/>
            </a:pPr>
            <a:r>
              <a:rPr lang="it-IT" dirty="0"/>
              <a:t>Deliberazione della Giunta Regionale N. 1283 del 19/09/2022 : Recepimento Intesa 34/CSR del 25 marzo 2021, ai sensi dell’articolo 8, comma 6, della legge 5 giugno 2003, n. 131, tra il governo, le regioni e le province autonome di Trento e di Bolzano concernente </a:t>
            </a:r>
            <a:r>
              <a:rPr lang="it-IT" b="1" dirty="0"/>
              <a:t>linee guida in materia di igiene delle carni di selvaggina selvatica</a:t>
            </a:r>
            <a:r>
              <a:rPr lang="it-IT" dirty="0"/>
              <a:t>.</a:t>
            </a:r>
          </a:p>
          <a:p>
            <a:pPr marL="285750" indent="-285750" algn="just">
              <a:buFont typeface="Arial" panose="020B0604020202020204" pitchFamily="34" charset="0"/>
              <a:buChar char="•"/>
            </a:pPr>
            <a:endParaRPr lang="it-IT" dirty="0"/>
          </a:p>
        </p:txBody>
      </p:sp>
      <p:sp>
        <p:nvSpPr>
          <p:cNvPr id="7" name="CasellaDiTesto 6">
            <a:extLst>
              <a:ext uri="{FF2B5EF4-FFF2-40B4-BE49-F238E27FC236}">
                <a16:creationId xmlns:a16="http://schemas.microsoft.com/office/drawing/2014/main" id="{B34032BF-5B75-FE80-1FD5-39C45F18FB47}"/>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307299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LEGGE 07 aprile 2022, n.29: </a:t>
            </a:r>
            <a:r>
              <a:rPr lang="it-IT" sz="2400" b="1" dirty="0"/>
              <a:t>misure urgenti per arrestare la diffusione della peste suina africana (PSA)</a:t>
            </a:r>
            <a:endParaRPr lang="it-IT" sz="2400" dirty="0"/>
          </a:p>
        </p:txBody>
      </p:sp>
      <p:sp>
        <p:nvSpPr>
          <p:cNvPr id="5" name="CasellaDiTesto 4">
            <a:extLst>
              <a:ext uri="{FF2B5EF4-FFF2-40B4-BE49-F238E27FC236}">
                <a16:creationId xmlns:a16="http://schemas.microsoft.com/office/drawing/2014/main" id="{F03D6EED-C2A1-7CB1-A9A5-29006F962F89}"/>
              </a:ext>
            </a:extLst>
          </p:cNvPr>
          <p:cNvSpPr txBox="1"/>
          <p:nvPr/>
        </p:nvSpPr>
        <p:spPr>
          <a:xfrm>
            <a:off x="1406858" y="2092885"/>
            <a:ext cx="9551894" cy="3970318"/>
          </a:xfrm>
          <a:prstGeom prst="rect">
            <a:avLst/>
          </a:prstGeom>
          <a:noFill/>
        </p:spPr>
        <p:txBody>
          <a:bodyPr wrap="square" rtlCol="0">
            <a:spAutoFit/>
          </a:bodyPr>
          <a:lstStyle/>
          <a:p>
            <a:pPr algn="ctr"/>
            <a:r>
              <a:rPr lang="it-IT" dirty="0"/>
              <a:t> Art. 1 </a:t>
            </a:r>
          </a:p>
          <a:p>
            <a:pPr algn="ctr"/>
            <a:r>
              <a:rPr lang="it-IT" b="1" dirty="0"/>
              <a:t>            Misure urgenti di prevenzione e contenimento </a:t>
            </a:r>
          </a:p>
          <a:p>
            <a:pPr algn="ctr"/>
            <a:r>
              <a:rPr lang="it-IT" b="1" dirty="0"/>
              <a:t>           della diffusione della peste suina africana-PSA</a:t>
            </a:r>
          </a:p>
          <a:p>
            <a:pPr algn="ctr"/>
            <a:endParaRPr lang="it-IT" dirty="0"/>
          </a:p>
          <a:p>
            <a:pPr algn="just"/>
            <a:r>
              <a:rPr lang="it-IT" i="1" dirty="0"/>
              <a:t>Al fine di prevenire e contenere la diffusione della peste suina africana (PSA)  sul  territorio  nazionale, ivi  incluse  le  aree protette …..le regioni e le Province autonome  di  Trento  e  di Bolzano adottano il Piano regionale  di  interventi  urgenti  per  la gestione, il controllo e l'eradicazione della  peste  suina  africana nei suini da allevamento e nella specie cinghiale (Sus  scrofa)</a:t>
            </a:r>
          </a:p>
          <a:p>
            <a:endParaRPr lang="it-IT" b="1" dirty="0"/>
          </a:p>
          <a:p>
            <a:pPr marL="285750" indent="-285750">
              <a:buFont typeface="Arial" panose="020B0604020202020204" pitchFamily="34" charset="0"/>
              <a:buChar char="•"/>
            </a:pPr>
            <a:r>
              <a:rPr lang="it-IT" b="1" dirty="0"/>
              <a:t>ricognizione della consistenza </a:t>
            </a:r>
            <a:r>
              <a:rPr lang="it-IT" dirty="0"/>
              <a:t>della specie  cinghiale all'interno del territorio di  competenza  suddivisa  per  provincia,</a:t>
            </a:r>
          </a:p>
          <a:p>
            <a:pPr marL="285750" indent="-285750">
              <a:buFont typeface="Arial" panose="020B0604020202020204" pitchFamily="34" charset="0"/>
              <a:buChar char="•"/>
            </a:pPr>
            <a:r>
              <a:rPr lang="it-IT" dirty="0"/>
              <a:t>l'indicazione e le </a:t>
            </a:r>
            <a:r>
              <a:rPr lang="it-IT" b="1" dirty="0"/>
              <a:t>modalità di attuazione  </a:t>
            </a:r>
            <a:r>
              <a:rPr lang="it-IT" dirty="0"/>
              <a:t>dei  metodi  ecologici, nonché' l'indicazione delle  </a:t>
            </a:r>
            <a:r>
              <a:rPr lang="it-IT" b="1" dirty="0"/>
              <a:t>aree  di  intervento</a:t>
            </a:r>
            <a:r>
              <a:rPr lang="it-IT" dirty="0"/>
              <a:t>  diretto,  delle modalità,  dei  tempi  e  degli  </a:t>
            </a:r>
            <a:r>
              <a:rPr lang="it-IT" b="1" dirty="0"/>
              <a:t>obiettivi  annuali </a:t>
            </a:r>
            <a:r>
              <a:rPr lang="it-IT" dirty="0"/>
              <a:t>  del   prelievo esclusivamente connessi ai fini del contenimento  della  peste  suina africana. </a:t>
            </a:r>
          </a:p>
        </p:txBody>
      </p:sp>
      <p:sp>
        <p:nvSpPr>
          <p:cNvPr id="6" name="CasellaDiTesto 5">
            <a:extLst>
              <a:ext uri="{FF2B5EF4-FFF2-40B4-BE49-F238E27FC236}">
                <a16:creationId xmlns:a16="http://schemas.microsoft.com/office/drawing/2014/main" id="{8C919E8E-81F7-D7F5-2593-198CBC392880}"/>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spTree>
    <p:extLst>
      <p:ext uri="{BB962C8B-B14F-4D97-AF65-F5344CB8AC3E}">
        <p14:creationId xmlns:p14="http://schemas.microsoft.com/office/powerpoint/2010/main" val="194703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Aree di intervento</a:t>
            </a:r>
          </a:p>
        </p:txBody>
      </p:sp>
      <p:sp>
        <p:nvSpPr>
          <p:cNvPr id="6" name="CasellaDiTesto 5">
            <a:extLst>
              <a:ext uri="{FF2B5EF4-FFF2-40B4-BE49-F238E27FC236}">
                <a16:creationId xmlns:a16="http://schemas.microsoft.com/office/drawing/2014/main" id="{8C919E8E-81F7-D7F5-2593-198CBC392880}"/>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7" name="Immagine 6">
            <a:extLst>
              <a:ext uri="{FF2B5EF4-FFF2-40B4-BE49-F238E27FC236}">
                <a16:creationId xmlns:a16="http://schemas.microsoft.com/office/drawing/2014/main" id="{81B1B9A4-9868-5CB5-CCFB-565ECDB86730}"/>
              </a:ext>
            </a:extLst>
          </p:cNvPr>
          <p:cNvPicPr>
            <a:picLocks noChangeAspect="1"/>
          </p:cNvPicPr>
          <p:nvPr/>
        </p:nvPicPr>
        <p:blipFill rotWithShape="1">
          <a:blip r:embed="rId3"/>
          <a:srcRect l="20736" t="27974" r="19779" b="13726"/>
          <a:stretch/>
        </p:blipFill>
        <p:spPr>
          <a:xfrm>
            <a:off x="2469775" y="1991846"/>
            <a:ext cx="7252448" cy="3998259"/>
          </a:xfrm>
          <a:prstGeom prst="rect">
            <a:avLst/>
          </a:prstGeom>
        </p:spPr>
      </p:pic>
    </p:spTree>
    <p:extLst>
      <p:ext uri="{BB962C8B-B14F-4D97-AF65-F5344CB8AC3E}">
        <p14:creationId xmlns:p14="http://schemas.microsoft.com/office/powerpoint/2010/main" val="380533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Aree di intervento</a:t>
            </a:r>
          </a:p>
        </p:txBody>
      </p:sp>
      <p:sp>
        <p:nvSpPr>
          <p:cNvPr id="6" name="CasellaDiTesto 5">
            <a:extLst>
              <a:ext uri="{FF2B5EF4-FFF2-40B4-BE49-F238E27FC236}">
                <a16:creationId xmlns:a16="http://schemas.microsoft.com/office/drawing/2014/main" id="{8C919E8E-81F7-D7F5-2593-198CBC392880}"/>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5" name="Immagine 4">
            <a:extLst>
              <a:ext uri="{FF2B5EF4-FFF2-40B4-BE49-F238E27FC236}">
                <a16:creationId xmlns:a16="http://schemas.microsoft.com/office/drawing/2014/main" id="{630E5F83-513C-6961-3CF9-F35662B66E88}"/>
              </a:ext>
            </a:extLst>
          </p:cNvPr>
          <p:cNvPicPr>
            <a:picLocks noChangeAspect="1"/>
          </p:cNvPicPr>
          <p:nvPr/>
        </p:nvPicPr>
        <p:blipFill rotWithShape="1">
          <a:blip r:embed="rId3"/>
          <a:srcRect l="21691" t="24528" r="21250" b="16491"/>
          <a:stretch/>
        </p:blipFill>
        <p:spPr>
          <a:xfrm>
            <a:off x="2931459" y="1911163"/>
            <a:ext cx="6956612" cy="4044875"/>
          </a:xfrm>
          <a:prstGeom prst="rect">
            <a:avLst/>
          </a:prstGeom>
        </p:spPr>
      </p:pic>
    </p:spTree>
    <p:extLst>
      <p:ext uri="{BB962C8B-B14F-4D97-AF65-F5344CB8AC3E}">
        <p14:creationId xmlns:p14="http://schemas.microsoft.com/office/powerpoint/2010/main" val="103129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D09DE7B-E5CB-9AF2-AB2A-87428135EE5F}"/>
              </a:ext>
            </a:extLst>
          </p:cNvPr>
          <p:cNvPicPr>
            <a:picLocks noChangeAspect="1"/>
          </p:cNvPicPr>
          <p:nvPr/>
        </p:nvPicPr>
        <p:blipFill>
          <a:blip r:embed="rId2"/>
          <a:stretch>
            <a:fillRect/>
          </a:stretch>
        </p:blipFill>
        <p:spPr>
          <a:xfrm>
            <a:off x="8653742" y="184785"/>
            <a:ext cx="2952750" cy="1552575"/>
          </a:xfrm>
          <a:prstGeom prst="rect">
            <a:avLst/>
          </a:prstGeom>
        </p:spPr>
      </p:pic>
      <p:sp>
        <p:nvSpPr>
          <p:cNvPr id="2" name="Titolo 1">
            <a:extLst>
              <a:ext uri="{FF2B5EF4-FFF2-40B4-BE49-F238E27FC236}">
                <a16:creationId xmlns:a16="http://schemas.microsoft.com/office/drawing/2014/main" id="{4D39ABB3-A201-073B-1C57-29449DC6B4CD}"/>
              </a:ext>
            </a:extLst>
          </p:cNvPr>
          <p:cNvSpPr>
            <a:spLocks noGrp="1"/>
          </p:cNvSpPr>
          <p:nvPr>
            <p:ph type="title"/>
          </p:nvPr>
        </p:nvSpPr>
        <p:spPr>
          <a:xfrm>
            <a:off x="1097280" y="439271"/>
            <a:ext cx="7876391" cy="1298089"/>
          </a:xfrm>
        </p:spPr>
        <p:txBody>
          <a:bodyPr>
            <a:noAutofit/>
          </a:bodyPr>
          <a:lstStyle/>
          <a:p>
            <a:r>
              <a:rPr lang="it-IT" sz="2400" dirty="0"/>
              <a:t>Aree di intervento</a:t>
            </a:r>
          </a:p>
        </p:txBody>
      </p:sp>
      <p:sp>
        <p:nvSpPr>
          <p:cNvPr id="6" name="CasellaDiTesto 5">
            <a:extLst>
              <a:ext uri="{FF2B5EF4-FFF2-40B4-BE49-F238E27FC236}">
                <a16:creationId xmlns:a16="http://schemas.microsoft.com/office/drawing/2014/main" id="{8C919E8E-81F7-D7F5-2593-198CBC392880}"/>
              </a:ext>
            </a:extLst>
          </p:cNvPr>
          <p:cNvSpPr txBox="1"/>
          <p:nvPr/>
        </p:nvSpPr>
        <p:spPr>
          <a:xfrm>
            <a:off x="4814047" y="6418729"/>
            <a:ext cx="2563905" cy="384029"/>
          </a:xfrm>
          <a:prstGeom prst="rect">
            <a:avLst/>
          </a:prstGeom>
          <a:noFill/>
        </p:spPr>
        <p:txBody>
          <a:bodyPr wrap="square" rtlCol="0">
            <a:spAutoFit/>
          </a:bodyPr>
          <a:lstStyle/>
          <a:p>
            <a:pPr algn="ctr"/>
            <a:r>
              <a:rPr lang="it-IT" dirty="0">
                <a:solidFill>
                  <a:schemeClr val="bg1"/>
                </a:solidFill>
              </a:rPr>
              <a:t>BARI 11 OTTOBRE 2022</a:t>
            </a:r>
          </a:p>
        </p:txBody>
      </p:sp>
      <p:pic>
        <p:nvPicPr>
          <p:cNvPr id="8" name="Immagine 7">
            <a:extLst>
              <a:ext uri="{FF2B5EF4-FFF2-40B4-BE49-F238E27FC236}">
                <a16:creationId xmlns:a16="http://schemas.microsoft.com/office/drawing/2014/main" id="{4D01E5F8-98EC-A05C-6424-063DE094F92D}"/>
              </a:ext>
            </a:extLst>
          </p:cNvPr>
          <p:cNvPicPr>
            <a:picLocks noChangeAspect="1"/>
          </p:cNvPicPr>
          <p:nvPr/>
        </p:nvPicPr>
        <p:blipFill rotWithShape="1">
          <a:blip r:embed="rId3"/>
          <a:srcRect l="23674" t="46956" r="27739" b="22101"/>
          <a:stretch/>
        </p:blipFill>
        <p:spPr>
          <a:xfrm>
            <a:off x="3134138" y="2643212"/>
            <a:ext cx="5923723" cy="2121986"/>
          </a:xfrm>
          <a:prstGeom prst="rect">
            <a:avLst/>
          </a:prstGeom>
        </p:spPr>
      </p:pic>
      <p:sp>
        <p:nvSpPr>
          <p:cNvPr id="9" name="CasellaDiTesto 8">
            <a:extLst>
              <a:ext uri="{FF2B5EF4-FFF2-40B4-BE49-F238E27FC236}">
                <a16:creationId xmlns:a16="http://schemas.microsoft.com/office/drawing/2014/main" id="{C4E6F470-1D42-AB02-8F9C-BCA58D8DC354}"/>
              </a:ext>
            </a:extLst>
          </p:cNvPr>
          <p:cNvSpPr txBox="1"/>
          <p:nvPr/>
        </p:nvSpPr>
        <p:spPr>
          <a:xfrm>
            <a:off x="3336312" y="2194793"/>
            <a:ext cx="5519374" cy="369332"/>
          </a:xfrm>
          <a:prstGeom prst="rect">
            <a:avLst/>
          </a:prstGeom>
          <a:noFill/>
        </p:spPr>
        <p:txBody>
          <a:bodyPr wrap="square" rtlCol="0">
            <a:spAutoFit/>
          </a:bodyPr>
          <a:lstStyle/>
          <a:p>
            <a:pPr algn="ctr"/>
            <a:r>
              <a:rPr lang="it-IT" b="1" dirty="0"/>
              <a:t>Comuni classificati a medio, alto e rischio fuori range</a:t>
            </a:r>
          </a:p>
        </p:txBody>
      </p:sp>
    </p:spTree>
    <p:extLst>
      <p:ext uri="{BB962C8B-B14F-4D97-AF65-F5344CB8AC3E}">
        <p14:creationId xmlns:p14="http://schemas.microsoft.com/office/powerpoint/2010/main" val="3526323422"/>
      </p:ext>
    </p:extLst>
  </p:cSld>
  <p:clrMapOvr>
    <a:masterClrMapping/>
  </p:clrMapOvr>
</p:sld>
</file>

<file path=ppt/theme/theme1.xml><?xml version="1.0" encoding="utf-8"?>
<a:theme xmlns:a="http://schemas.openxmlformats.org/drawingml/2006/main" name="Retrospettiv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893</TotalTime>
  <Words>3214</Words>
  <Application>Microsoft Office PowerPoint</Application>
  <PresentationFormat>Widescreen</PresentationFormat>
  <Paragraphs>181</Paragraphs>
  <Slides>30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Arial</vt:lpstr>
      <vt:lpstr>Calibri</vt:lpstr>
      <vt:lpstr>Calibri Light</vt:lpstr>
      <vt:lpstr>Retrospettivo</vt:lpstr>
      <vt:lpstr>Presentazione standard di PowerPoint</vt:lpstr>
      <vt:lpstr>Obiettivi del depopolamento</vt:lpstr>
      <vt:lpstr>Riferimenti normativi comunitari</vt:lpstr>
      <vt:lpstr>Riferimenti normativi nazionali</vt:lpstr>
      <vt:lpstr>Normativa regionale</vt:lpstr>
      <vt:lpstr>LEGGE 07 aprile 2022, n.29: misure urgenti per arrestare la diffusione della peste suina africana (PSA)</vt:lpstr>
      <vt:lpstr>Aree di intervento</vt:lpstr>
      <vt:lpstr>Aree di intervento</vt:lpstr>
      <vt:lpstr>Aree di intervento</vt:lpstr>
      <vt:lpstr>DELIBERAZIONE DELLA GIUNTA REGIONALE 9 agosto 2022, n. 1193</vt:lpstr>
      <vt:lpstr>Calendario venatorio 2022-2023</vt:lpstr>
      <vt:lpstr>Destino delle carni</vt:lpstr>
      <vt:lpstr>Autoconsumo</vt:lpstr>
      <vt:lpstr>Autoconsumo</vt:lpstr>
      <vt:lpstr>Autoconsumo</vt:lpstr>
      <vt:lpstr>Autoconsumo</vt:lpstr>
      <vt:lpstr>Fornitura diretta di piccoli quantitativi</vt:lpstr>
      <vt:lpstr>Fornitura diretta di piccoli quantitativi</vt:lpstr>
      <vt:lpstr>Fornitura diretta di piccoli quantitativi</vt:lpstr>
      <vt:lpstr>Fornitura diretta di piccoli quantitativi</vt:lpstr>
      <vt:lpstr>Fornitura diretta di piccoli quantitativi</vt:lpstr>
      <vt:lpstr>Centro di raccolta di selvaggina cacciata e centro di lavorazione selvaggina</vt:lpstr>
      <vt:lpstr>Carcasse dei suidi selvatici </vt:lpstr>
      <vt:lpstr>Smaltimento delle carcasse dei suidi selvatici</vt:lpstr>
      <vt:lpstr>Smaltimento delle carcasse dei suidi selvatici</vt:lpstr>
      <vt:lpstr>Smaltimento delle carcasse dei suidi selvatici</vt:lpstr>
      <vt:lpstr>Smaltimento delle carcasse dei suidi selvatici</vt:lpstr>
      <vt:lpstr>Smaltimento delle carcasse dei suidi selvatici</vt:lpstr>
      <vt:lpstr>Smaltimento delle carcasse dei suidi selvatici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PRIU</dc:title>
  <dc:creator>Utente</dc:creator>
  <cp:lastModifiedBy>Utente</cp:lastModifiedBy>
  <cp:revision>22</cp:revision>
  <dcterms:created xsi:type="dcterms:W3CDTF">2022-10-05T08:07:55Z</dcterms:created>
  <dcterms:modified xsi:type="dcterms:W3CDTF">2022-10-08T15:26:01Z</dcterms:modified>
</cp:coreProperties>
</file>